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748F0B-27E6-7D39-3853-A656885916E9}" v="168" dt="2022-03-30T18:48:40.009"/>
    <p1510:client id="{62DE7C7B-9CB3-43FF-849F-77975A0CC5DF}" v="12" dt="2022-03-30T18:13:57.8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94" d="100"/>
          <a:sy n="94" d="100"/>
        </p:scale>
        <p:origin x="12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98AA868-8872-43E4-8C98-D34DABD1FD38}" type="datetimeFigureOut">
              <a:rPr lang="pl-PL" smtClean="0"/>
              <a:t>06.04.2022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39175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06.04.2022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45450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06.04.2022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4038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06.04.2022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738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98AA868-8872-43E4-8C98-D34DABD1FD38}" type="datetimeFigureOut">
              <a:rPr lang="pl-PL" smtClean="0"/>
              <a:t>06.04.2022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23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98AA868-8872-43E4-8C98-D34DABD1FD38}" type="datetimeFigureOut">
              <a:rPr lang="pl-PL" smtClean="0"/>
              <a:t>06.04.2022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88303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98AA868-8872-43E4-8C98-D34DABD1FD38}" type="datetimeFigureOut">
              <a:rPr lang="pl-PL" smtClean="0"/>
              <a:t>06.04.2022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180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98AA868-8872-43E4-8C98-D34DABD1FD38}" type="datetimeFigureOut">
              <a:rPr lang="pl-PL" smtClean="0"/>
              <a:t>06.04.2022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54479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98AA868-8872-43E4-8C98-D34DABD1FD38}" type="datetimeFigureOut">
              <a:rPr lang="pl-PL" smtClean="0"/>
              <a:t>06.04.2022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85083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06.04.2022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71553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06.04.2022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02490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AA868-8872-43E4-8C98-D34DABD1FD38}" type="datetimeFigureOut">
              <a:rPr lang="pl-PL" smtClean="0"/>
              <a:t>06.04.2022</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C6C3F-668B-4AF5-BFA9-0F657EB068D6}" type="slidenum">
              <a:rPr lang="pl-PL" smtClean="0"/>
              <a:t>‹#›</a:t>
            </a:fld>
            <a:endParaRPr lang="pl-PL"/>
          </a:p>
        </p:txBody>
      </p:sp>
    </p:spTree>
    <p:extLst>
      <p:ext uri="{BB962C8B-B14F-4D97-AF65-F5344CB8AC3E}">
        <p14:creationId xmlns:p14="http://schemas.microsoft.com/office/powerpoint/2010/main" val="392663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pmiejscep.szkolna.net/biblioteka-szkolna/dlaczego-warto-czytac-ksiazki"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s://portal.librus.pl/rodzina/artykuly/nastolatek-z-nosem-w-ksiazce-czyli-jak-zachecic-mlodziez-do-czytania" TargetMode="External"/><Relationship Id="rId4" Type="http://schemas.openxmlformats.org/officeDocument/2006/relationships/hyperlink" Target="https://majkpisze.pl/2019/04/dlaczego-coraz-trudniej-jest-mi-przeczytac-ksiazke-i-co-mozna-z-tym-zrobi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4" descr="Obraz zawierający tekst, wewnątrz, drewniane, sterta&#10;&#10;Opis wygenerowany automatycznie">
            <a:extLst>
              <a:ext uri="{FF2B5EF4-FFF2-40B4-BE49-F238E27FC236}">
                <a16:creationId xmlns:a16="http://schemas.microsoft.com/office/drawing/2014/main" id="{6749428F-AE50-492B-B364-0CE0426E52D0}"/>
              </a:ext>
            </a:extLst>
          </p:cNvPr>
          <p:cNvPicPr>
            <a:picLocks noChangeAspect="1"/>
          </p:cNvPicPr>
          <p:nvPr/>
        </p:nvPicPr>
        <p:blipFill rotWithShape="1">
          <a:blip r:embed="rId2"/>
          <a:srcRect t="15413"/>
          <a:stretch/>
        </p:blipFill>
        <p:spPr>
          <a:xfrm>
            <a:off x="-100968"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ytuł 1"/>
          <p:cNvSpPr>
            <a:spLocks noGrp="1"/>
          </p:cNvSpPr>
          <p:nvPr>
            <p:ph type="ctrTitle"/>
          </p:nvPr>
        </p:nvSpPr>
        <p:spPr>
          <a:xfrm>
            <a:off x="-4427040" y="10411256"/>
            <a:ext cx="3852041" cy="1834056"/>
          </a:xfrm>
        </p:spPr>
        <p:txBody>
          <a:bodyPr>
            <a:normAutofit/>
          </a:bodyPr>
          <a:lstStyle/>
          <a:p>
            <a:endParaRPr lang="pl-PL" sz="4000"/>
          </a:p>
        </p:txBody>
      </p:sp>
      <p:sp>
        <p:nvSpPr>
          <p:cNvPr id="3" name="Podtytuł 2"/>
          <p:cNvSpPr>
            <a:spLocks noGrp="1"/>
          </p:cNvSpPr>
          <p:nvPr>
            <p:ph type="subTitle" idx="1"/>
          </p:nvPr>
        </p:nvSpPr>
        <p:spPr>
          <a:xfrm>
            <a:off x="7672741" y="4572482"/>
            <a:ext cx="4330262" cy="683284"/>
          </a:xfrm>
        </p:spPr>
        <p:txBody>
          <a:bodyPr vert="horz" lIns="91440" tIns="45720" rIns="91440" bIns="45720" rtlCol="0" anchor="t">
            <a:normAutofit/>
          </a:bodyPr>
          <a:lstStyle/>
          <a:p>
            <a:r>
              <a:rPr lang="pl-PL" sz="3000" dirty="0">
                <a:cs typeface="Calibri"/>
              </a:rPr>
              <a:t>Dlaczego warto czytać?</a:t>
            </a:r>
            <a:endParaRPr lang="pl-PL" sz="3000" dirty="0"/>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31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10">
            <a:extLst>
              <a:ext uri="{FF2B5EF4-FFF2-40B4-BE49-F238E27FC236}">
                <a16:creationId xmlns:a16="http://schemas.microsoft.com/office/drawing/2014/main" id="{A81E7530-396C-45F0-92F4-A885648D16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tekst, wewnątrz, książka, drewniane&#10;&#10;Opis wygenerowany automatycznie">
            <a:extLst>
              <a:ext uri="{FF2B5EF4-FFF2-40B4-BE49-F238E27FC236}">
                <a16:creationId xmlns:a16="http://schemas.microsoft.com/office/drawing/2014/main" id="{098B87C3-1FBA-9AC2-1A20-BE68CDE799A3}"/>
              </a:ext>
            </a:extLst>
          </p:cNvPr>
          <p:cNvPicPr>
            <a:picLocks noChangeAspect="1"/>
          </p:cNvPicPr>
          <p:nvPr/>
        </p:nvPicPr>
        <p:blipFill rotWithShape="1">
          <a:blip r:embed="rId2"/>
          <a:srcRect l="2093" r="3280"/>
          <a:stretch/>
        </p:blipFill>
        <p:spPr>
          <a:xfrm>
            <a:off x="603671" y="-1"/>
            <a:ext cx="11588329" cy="6857999"/>
          </a:xfrm>
          <a:prstGeom prst="rect">
            <a:avLst/>
          </a:prstGeom>
        </p:spPr>
      </p:pic>
      <p:sp>
        <p:nvSpPr>
          <p:cNvPr id="40" name="Rectangle 12">
            <a:extLst>
              <a:ext uri="{FF2B5EF4-FFF2-40B4-BE49-F238E27FC236}">
                <a16:creationId xmlns:a16="http://schemas.microsoft.com/office/drawing/2014/main" id="{7316481C-0A49-4796-812B-0D64F063B7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C8CFA85-49B9-EB84-3D3A-B1FCF57BA266}"/>
              </a:ext>
            </a:extLst>
          </p:cNvPr>
          <p:cNvSpPr>
            <a:spLocks noGrp="1"/>
          </p:cNvSpPr>
          <p:nvPr>
            <p:ph type="title"/>
          </p:nvPr>
        </p:nvSpPr>
        <p:spPr>
          <a:xfrm>
            <a:off x="1179456" y="3065434"/>
            <a:ext cx="3874686" cy="1244647"/>
          </a:xfrm>
        </p:spPr>
        <p:txBody>
          <a:bodyPr vert="horz" lIns="91440" tIns="45720" rIns="91440" bIns="45720" rtlCol="0" anchor="ctr">
            <a:noAutofit/>
          </a:bodyPr>
          <a:lstStyle/>
          <a:p>
            <a:r>
              <a:rPr lang="pl-PL" sz="2500" b="1" dirty="0">
                <a:solidFill>
                  <a:schemeClr val="tx2">
                    <a:lumMod val="40000"/>
                    <a:lumOff val="60000"/>
                  </a:schemeClr>
                </a:solidFill>
                <a:ea typeface="+mj-lt"/>
                <a:cs typeface="+mj-lt"/>
              </a:rPr>
              <a:t>Czytanie</a:t>
            </a:r>
            <a:r>
              <a:rPr lang="pl-PL" sz="2500" dirty="0">
                <a:solidFill>
                  <a:schemeClr val="tx2">
                    <a:lumMod val="40000"/>
                    <a:lumOff val="60000"/>
                  </a:schemeClr>
                </a:solidFill>
                <a:ea typeface="+mj-lt"/>
                <a:cs typeface="+mj-lt"/>
              </a:rPr>
              <a:t>, stymulując prawą półkulę mózgu, rozwija naszą wyobraźnię. </a:t>
            </a:r>
            <a:r>
              <a:rPr lang="pl-PL" sz="2500" b="1" dirty="0">
                <a:solidFill>
                  <a:schemeClr val="tx2">
                    <a:lumMod val="40000"/>
                    <a:lumOff val="60000"/>
                  </a:schemeClr>
                </a:solidFill>
                <a:ea typeface="+mj-lt"/>
                <a:cs typeface="+mj-lt"/>
              </a:rPr>
              <a:t>Czytanie</a:t>
            </a:r>
            <a:r>
              <a:rPr lang="pl-PL" sz="2500" dirty="0">
                <a:solidFill>
                  <a:schemeClr val="tx2">
                    <a:lumMod val="40000"/>
                    <a:lumOff val="60000"/>
                  </a:schemeClr>
                </a:solidFill>
                <a:ea typeface="+mj-lt"/>
                <a:cs typeface="+mj-lt"/>
              </a:rPr>
              <a:t> powieści wymaga od nas skupienia uwagi przez dłuższy czas, co zdecydowanie poprawia naszą zdolność do koncentracji. </a:t>
            </a:r>
            <a:r>
              <a:rPr lang="pl-PL" sz="2500" b="1" dirty="0">
                <a:solidFill>
                  <a:schemeClr val="tx2">
                    <a:lumMod val="40000"/>
                    <a:lumOff val="60000"/>
                  </a:schemeClr>
                </a:solidFill>
                <a:ea typeface="+mj-lt"/>
                <a:cs typeface="+mj-lt"/>
              </a:rPr>
              <a:t>Warto czytać</a:t>
            </a:r>
            <a:r>
              <a:rPr lang="pl-PL" sz="2500" dirty="0">
                <a:solidFill>
                  <a:schemeClr val="tx2">
                    <a:lumMod val="40000"/>
                    <a:lumOff val="60000"/>
                  </a:schemeClr>
                </a:solidFill>
                <a:ea typeface="+mj-lt"/>
                <a:cs typeface="+mj-lt"/>
              </a:rPr>
              <a:t> książki, żeby utrzymać swój mózg w dobrej formie.</a:t>
            </a:r>
            <a:endParaRPr lang="pl-PL" sz="2500" dirty="0">
              <a:solidFill>
                <a:schemeClr val="tx2">
                  <a:lumMod val="40000"/>
                  <a:lumOff val="60000"/>
                </a:schemeClr>
              </a:solidFill>
            </a:endParaRPr>
          </a:p>
        </p:txBody>
      </p:sp>
      <p:sp>
        <p:nvSpPr>
          <p:cNvPr id="41" name="Rectangle 14">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16">
            <a:extLst>
              <a:ext uri="{FF2B5EF4-FFF2-40B4-BE49-F238E27FC236}">
                <a16:creationId xmlns:a16="http://schemas.microsoft.com/office/drawing/2014/main" id="{81DE8B58-F373-409E-A253-4380A66091D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43"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ontent Placeholder 7">
            <a:extLst>
              <a:ext uri="{FF2B5EF4-FFF2-40B4-BE49-F238E27FC236}">
                <a16:creationId xmlns:a16="http://schemas.microsoft.com/office/drawing/2014/main" id="{900307E1-40A8-1986-BE0A-E1BB7D18B538}"/>
              </a:ext>
            </a:extLst>
          </p:cNvPr>
          <p:cNvSpPr>
            <a:spLocks noGrp="1"/>
          </p:cNvSpPr>
          <p:nvPr>
            <p:ph idx="1"/>
          </p:nvPr>
        </p:nvSpPr>
        <p:spPr>
          <a:xfrm>
            <a:off x="1166649" y="3379979"/>
            <a:ext cx="3874685" cy="3186359"/>
          </a:xfrm>
        </p:spPr>
        <p:txBody>
          <a:bodyPr anchor="ctr">
            <a:normAutofit/>
          </a:bodyPr>
          <a:lstStyle/>
          <a:p>
            <a:endParaRPr lang="en-US" sz="1800">
              <a:solidFill>
                <a:schemeClr val="bg1"/>
              </a:solidFill>
            </a:endParaRPr>
          </a:p>
          <a:p>
            <a:endParaRPr lang="en-US" sz="1800" dirty="0">
              <a:solidFill>
                <a:schemeClr val="bg1"/>
              </a:solidFill>
              <a:cs typeface="Calibri"/>
            </a:endParaRPr>
          </a:p>
        </p:txBody>
      </p:sp>
    </p:spTree>
    <p:extLst>
      <p:ext uri="{BB962C8B-B14F-4D97-AF65-F5344CB8AC3E}">
        <p14:creationId xmlns:p14="http://schemas.microsoft.com/office/powerpoint/2010/main" val="3179746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7A453D2-15D8-4403-815F-291FA16340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61EA6B-09CA-445B-AB0D-8DF76FA92D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74E65F23-789E-4CB9-B34F-46A85E25D66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6" name="Oval 15">
              <a:extLst>
                <a:ext uri="{FF2B5EF4-FFF2-40B4-BE49-F238E27FC236}">
                  <a16:creationId xmlns:a16="http://schemas.microsoft.com/office/drawing/2014/main" id="{1CA207F7-3B67-4EA2-8EC5-1260B55A07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D4CC450-51C3-4A41-B2B1-68A15D57C5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D62506D-F8E8-4C55-B160-D4FE898504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6004793-0083-43B9-81A2-20F71D2C7D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53D192AA-AFCB-470F-B66A-18815C3525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79B0CF-0B4C-42A9-9769-3AC0A34FAC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ytuł 1">
            <a:extLst>
              <a:ext uri="{FF2B5EF4-FFF2-40B4-BE49-F238E27FC236}">
                <a16:creationId xmlns:a16="http://schemas.microsoft.com/office/drawing/2014/main" id="{5F7EB08E-BEB9-035B-4A54-4F8B43D59FEC}"/>
              </a:ext>
            </a:extLst>
          </p:cNvPr>
          <p:cNvSpPr>
            <a:spLocks noGrp="1"/>
          </p:cNvSpPr>
          <p:nvPr>
            <p:ph type="title"/>
          </p:nvPr>
        </p:nvSpPr>
        <p:spPr>
          <a:xfrm>
            <a:off x="630936" y="621755"/>
            <a:ext cx="10852051" cy="2105937"/>
          </a:xfrm>
          <a:noFill/>
        </p:spPr>
        <p:txBody>
          <a:bodyPr anchor="t">
            <a:normAutofit/>
          </a:bodyPr>
          <a:lstStyle/>
          <a:p>
            <a:r>
              <a:rPr lang="pl-PL" sz="3000" dirty="0">
                <a:solidFill>
                  <a:schemeClr val="bg1"/>
                </a:solidFill>
                <a:ea typeface="+mj-lt"/>
                <a:cs typeface="+mj-lt"/>
              </a:rPr>
              <a:t>Postaci fikcyjne mogą stanowić takie samo </a:t>
            </a:r>
            <a:r>
              <a:rPr lang="pl-PL" sz="3000" b="1" dirty="0">
                <a:solidFill>
                  <a:schemeClr val="bg1"/>
                </a:solidFill>
                <a:ea typeface="+mj-lt"/>
                <a:cs typeface="+mj-lt"/>
              </a:rPr>
              <a:t>źródło inspiracji</a:t>
            </a:r>
            <a:r>
              <a:rPr lang="pl-PL" sz="3000" dirty="0">
                <a:solidFill>
                  <a:schemeClr val="bg1"/>
                </a:solidFill>
                <a:ea typeface="+mj-lt"/>
                <a:cs typeface="+mj-lt"/>
              </a:rPr>
              <a:t>, co spotkanie z żywym człowiekiem. Inspirować może wszystko – aktywności, którym się oddają, miejsca, które odwiedzają, decyzje, które podejmują.</a:t>
            </a:r>
            <a:endParaRPr lang="pl-PL" sz="3000">
              <a:solidFill>
                <a:schemeClr val="bg1"/>
              </a:solidFill>
              <a:cs typeface="Calibri Light"/>
            </a:endParaRPr>
          </a:p>
        </p:txBody>
      </p:sp>
      <p:sp>
        <p:nvSpPr>
          <p:cNvPr id="8" name="Content Placeholder 7">
            <a:extLst>
              <a:ext uri="{FF2B5EF4-FFF2-40B4-BE49-F238E27FC236}">
                <a16:creationId xmlns:a16="http://schemas.microsoft.com/office/drawing/2014/main" id="{6BFE9FB0-CBB6-DA52-67CA-9467A09CE8B1}"/>
              </a:ext>
            </a:extLst>
          </p:cNvPr>
          <p:cNvSpPr>
            <a:spLocks noGrp="1"/>
          </p:cNvSpPr>
          <p:nvPr>
            <p:ph idx="1"/>
          </p:nvPr>
        </p:nvSpPr>
        <p:spPr>
          <a:xfrm>
            <a:off x="11108670" y="621756"/>
            <a:ext cx="51517" cy="2105949"/>
          </a:xfrm>
          <a:noFill/>
        </p:spPr>
        <p:txBody>
          <a:bodyPr anchor="t">
            <a:normAutofit/>
          </a:bodyPr>
          <a:lstStyle/>
          <a:p>
            <a:endParaRPr lang="en-US" sz="1800">
              <a:solidFill>
                <a:schemeClr val="bg1"/>
              </a:solidFill>
            </a:endParaRPr>
          </a:p>
          <a:p>
            <a:endParaRPr lang="en-US" sz="1800" dirty="0">
              <a:solidFill>
                <a:schemeClr val="bg1"/>
              </a:solidFill>
              <a:cs typeface="Calibri"/>
            </a:endParaRPr>
          </a:p>
        </p:txBody>
      </p:sp>
      <p:sp>
        <p:nvSpPr>
          <p:cNvPr id="23" name="Rectangle 22">
            <a:extLst>
              <a:ext uri="{FF2B5EF4-FFF2-40B4-BE49-F238E27FC236}">
                <a16:creationId xmlns:a16="http://schemas.microsoft.com/office/drawing/2014/main" id="{B8114C98-A349-4111-A123-E8EAB86ABE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670FB431-AE18-414D-92F4-1D12D199115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6" name="Straight Connector 25">
              <a:extLst>
                <a:ext uri="{FF2B5EF4-FFF2-40B4-BE49-F238E27FC236}">
                  <a16:creationId xmlns:a16="http://schemas.microsoft.com/office/drawing/2014/main" id="{24467063-D74E-4D42-8790-B9F6D69584B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1D19BAC-1681-47BC-AAF5-92FAFFF6F4C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4347C2B-E846-452C-97AA-7E254FC1CE8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0EA2B35-7959-4C2A-84AA-FF5D94FEDE90}"/>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E2D3D3F2-ABBB-4453-B1C5-1BEBF7E4DD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214E4A5-A0D2-42C4-8D14-D2A7E495F04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4" name="Straight Connector 33">
              <a:extLst>
                <a:ext uri="{FF2B5EF4-FFF2-40B4-BE49-F238E27FC236}">
                  <a16:creationId xmlns:a16="http://schemas.microsoft.com/office/drawing/2014/main" id="{7494D7A0-6B21-41E8-A7D3-0033BBB7915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E141D7D-32B0-448E-A666-EA8703AFCF2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D87E268-6345-420F-8B97-B37ED04100E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5E1622E-7FA6-4760-A2BF-A8105EBF7BB9}"/>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Obraz 4" descr="Obraz zawierający tekst, osoba&#10;&#10;Opis wygenerowany automatycznie">
            <a:extLst>
              <a:ext uri="{FF2B5EF4-FFF2-40B4-BE49-F238E27FC236}">
                <a16:creationId xmlns:a16="http://schemas.microsoft.com/office/drawing/2014/main" id="{AF48FCB7-E086-B2FB-8FE7-CF9ABF1EFAD1}"/>
              </a:ext>
            </a:extLst>
          </p:cNvPr>
          <p:cNvPicPr>
            <a:picLocks noChangeAspect="1"/>
          </p:cNvPicPr>
          <p:nvPr/>
        </p:nvPicPr>
        <p:blipFill>
          <a:blip r:embed="rId2"/>
          <a:stretch>
            <a:fillRect/>
          </a:stretch>
        </p:blipFill>
        <p:spPr>
          <a:xfrm>
            <a:off x="631359" y="3041166"/>
            <a:ext cx="10843065" cy="2954735"/>
          </a:xfrm>
          <a:prstGeom prst="rect">
            <a:avLst/>
          </a:prstGeom>
        </p:spPr>
      </p:pic>
      <p:grpSp>
        <p:nvGrpSpPr>
          <p:cNvPr id="39" name="Group 38">
            <a:extLst>
              <a:ext uri="{FF2B5EF4-FFF2-40B4-BE49-F238E27FC236}">
                <a16:creationId xmlns:a16="http://schemas.microsoft.com/office/drawing/2014/main" id="{4043ADFC-DC2E-40D2-954D-4A13B908DA8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5716" y="3029889"/>
            <a:ext cx="304800" cy="429768"/>
            <a:chOff x="215328" y="-46937"/>
            <a:chExt cx="304800" cy="2773841"/>
          </a:xfrm>
        </p:grpSpPr>
        <p:cxnSp>
          <p:nvCxnSpPr>
            <p:cNvPr id="40" name="Straight Connector 39">
              <a:extLst>
                <a:ext uri="{FF2B5EF4-FFF2-40B4-BE49-F238E27FC236}">
                  <a16:creationId xmlns:a16="http://schemas.microsoft.com/office/drawing/2014/main" id="{C975E7D3-10F5-4E53-902F-9E79C98C22D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C51AAB-5A3B-4730-B8AC-46C96AC0B69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3A6F2D9-1476-4E35-988D-D4CCB15C8D6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E17F678-D5C6-49BF-933D-1E65F69B325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47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Obraz 4" descr="Obraz zawierający drewniane, przybór do pisania, stacjonarne, ołówek&#10;&#10;Opis wygenerowany automatycznie">
            <a:extLst>
              <a:ext uri="{FF2B5EF4-FFF2-40B4-BE49-F238E27FC236}">
                <a16:creationId xmlns:a16="http://schemas.microsoft.com/office/drawing/2014/main" id="{2D896200-5F4A-70A4-6026-BA0B912113A6}"/>
              </a:ext>
            </a:extLst>
          </p:cNvPr>
          <p:cNvPicPr>
            <a:picLocks noChangeAspect="1"/>
          </p:cNvPicPr>
          <p:nvPr/>
        </p:nvPicPr>
        <p:blipFill rotWithShape="1">
          <a:blip r:embed="rId2"/>
          <a:srcRect t="7764" r="-1" b="-1"/>
          <a:stretch/>
        </p:blipFill>
        <p:spPr>
          <a:xfrm>
            <a:off x="20" y="10"/>
            <a:ext cx="12188932" cy="6857990"/>
          </a:xfrm>
          <a:prstGeom prst="rect">
            <a:avLst/>
          </a:prstGeom>
        </p:spPr>
      </p:pic>
      <p:sp>
        <p:nvSpPr>
          <p:cNvPr id="21" name="Freeform: Shape 10">
            <a:extLst>
              <a:ext uri="{FF2B5EF4-FFF2-40B4-BE49-F238E27FC236}">
                <a16:creationId xmlns:a16="http://schemas.microsoft.com/office/drawing/2014/main" id="{5E8D2E83-FB3A-40E7-A9E5-7AB389D612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ytuł 1">
            <a:extLst>
              <a:ext uri="{FF2B5EF4-FFF2-40B4-BE49-F238E27FC236}">
                <a16:creationId xmlns:a16="http://schemas.microsoft.com/office/drawing/2014/main" id="{0E9C7681-9237-D83B-5A63-499E8B752107}"/>
              </a:ext>
            </a:extLst>
          </p:cNvPr>
          <p:cNvSpPr>
            <a:spLocks noGrp="1"/>
          </p:cNvSpPr>
          <p:nvPr>
            <p:ph type="title"/>
          </p:nvPr>
        </p:nvSpPr>
        <p:spPr>
          <a:xfrm flipH="1">
            <a:off x="556219" y="4185749"/>
            <a:ext cx="61843" cy="668738"/>
          </a:xfrm>
        </p:spPr>
        <p:txBody>
          <a:bodyPr>
            <a:normAutofit fontScale="90000"/>
          </a:bodyPr>
          <a:lstStyle/>
          <a:p>
            <a:r>
              <a:rPr lang="pl-PL" sz="3600" dirty="0">
                <a:cs typeface="Calibri Light"/>
              </a:rPr>
              <a:t/>
            </a:r>
            <a:br>
              <a:rPr lang="pl-PL" sz="3600" dirty="0">
                <a:cs typeface="Calibri Light"/>
              </a:rPr>
            </a:br>
            <a:endParaRPr lang="pl-PL" sz="3600"/>
          </a:p>
        </p:txBody>
      </p:sp>
      <p:sp>
        <p:nvSpPr>
          <p:cNvPr id="23" name="Content Placeholder 7">
            <a:extLst>
              <a:ext uri="{FF2B5EF4-FFF2-40B4-BE49-F238E27FC236}">
                <a16:creationId xmlns:a16="http://schemas.microsoft.com/office/drawing/2014/main" id="{35283038-6ED6-7A1D-242F-B5B9B14A95F9}"/>
              </a:ext>
            </a:extLst>
          </p:cNvPr>
          <p:cNvSpPr>
            <a:spLocks noGrp="1"/>
          </p:cNvSpPr>
          <p:nvPr>
            <p:ph idx="1"/>
          </p:nvPr>
        </p:nvSpPr>
        <p:spPr>
          <a:xfrm>
            <a:off x="553798" y="4434608"/>
            <a:ext cx="9565028" cy="1249240"/>
          </a:xfrm>
        </p:spPr>
        <p:txBody>
          <a:bodyPr vert="horz" lIns="91440" tIns="45720" rIns="91440" bIns="45720" rtlCol="0" anchor="t">
            <a:noAutofit/>
          </a:bodyPr>
          <a:lstStyle/>
          <a:p>
            <a:pPr marL="0" indent="0">
              <a:buNone/>
            </a:pPr>
            <a:r>
              <a:rPr lang="en-US" sz="2500" dirty="0" err="1">
                <a:ea typeface="+mn-lt"/>
                <a:cs typeface="+mn-lt"/>
              </a:rPr>
              <a:t>Mając</a:t>
            </a:r>
            <a:r>
              <a:rPr lang="en-US" sz="2500" dirty="0">
                <a:ea typeface="+mn-lt"/>
                <a:cs typeface="+mn-lt"/>
              </a:rPr>
              <a:t> </a:t>
            </a:r>
            <a:r>
              <a:rPr lang="en-US" sz="2500" dirty="0" err="1">
                <a:ea typeface="+mn-lt"/>
                <a:cs typeface="+mn-lt"/>
              </a:rPr>
              <a:t>przed</a:t>
            </a:r>
            <a:r>
              <a:rPr lang="en-US" sz="2500" dirty="0">
                <a:ea typeface="+mn-lt"/>
                <a:cs typeface="+mn-lt"/>
              </a:rPr>
              <a:t> </a:t>
            </a:r>
            <a:r>
              <a:rPr lang="en-US" sz="2500" dirty="0" err="1">
                <a:ea typeface="+mn-lt"/>
                <a:cs typeface="+mn-lt"/>
              </a:rPr>
              <a:t>oczami</a:t>
            </a:r>
            <a:r>
              <a:rPr lang="en-US" sz="2500" dirty="0">
                <a:ea typeface="+mn-lt"/>
                <a:cs typeface="+mn-lt"/>
              </a:rPr>
              <a:t> </a:t>
            </a:r>
            <a:r>
              <a:rPr lang="en-US" sz="2500" dirty="0" err="1">
                <a:ea typeface="+mn-lt"/>
                <a:cs typeface="+mn-lt"/>
              </a:rPr>
              <a:t>tylko</a:t>
            </a:r>
            <a:r>
              <a:rPr lang="en-US" sz="2500" dirty="0">
                <a:ea typeface="+mn-lt"/>
                <a:cs typeface="+mn-lt"/>
              </a:rPr>
              <a:t> </a:t>
            </a:r>
            <a:r>
              <a:rPr lang="en-US" sz="2500" dirty="0" err="1">
                <a:ea typeface="+mn-lt"/>
                <a:cs typeface="+mn-lt"/>
              </a:rPr>
              <a:t>literki</a:t>
            </a:r>
            <a:r>
              <a:rPr lang="en-US" sz="2500" dirty="0">
                <a:ea typeface="+mn-lt"/>
                <a:cs typeface="+mn-lt"/>
              </a:rPr>
              <a:t>, </a:t>
            </a:r>
            <a:r>
              <a:rPr lang="en-US" sz="2500" dirty="0" err="1">
                <a:ea typeface="+mn-lt"/>
                <a:cs typeface="+mn-lt"/>
              </a:rPr>
              <a:t>sami</a:t>
            </a:r>
            <a:r>
              <a:rPr lang="en-US" sz="2500" dirty="0">
                <a:ea typeface="+mn-lt"/>
                <a:cs typeface="+mn-lt"/>
              </a:rPr>
              <a:t> </a:t>
            </a:r>
            <a:r>
              <a:rPr lang="en-US" sz="2500" dirty="0" err="1">
                <a:ea typeface="+mn-lt"/>
                <a:cs typeface="+mn-lt"/>
              </a:rPr>
              <a:t>musimy</a:t>
            </a:r>
            <a:r>
              <a:rPr lang="en-US" sz="2500" dirty="0">
                <a:ea typeface="+mn-lt"/>
                <a:cs typeface="+mn-lt"/>
              </a:rPr>
              <a:t> </a:t>
            </a:r>
            <a:r>
              <a:rPr lang="en-US" sz="2500" dirty="0" err="1">
                <a:ea typeface="+mn-lt"/>
                <a:cs typeface="+mn-lt"/>
              </a:rPr>
              <a:t>wizualizować</a:t>
            </a:r>
            <a:r>
              <a:rPr lang="en-US" sz="2500" dirty="0">
                <a:ea typeface="+mn-lt"/>
                <a:cs typeface="+mn-lt"/>
              </a:rPr>
              <a:t> </a:t>
            </a:r>
            <a:r>
              <a:rPr lang="en-US" sz="2500" dirty="0" err="1">
                <a:ea typeface="+mn-lt"/>
                <a:cs typeface="+mn-lt"/>
              </a:rPr>
              <a:t>sobie</a:t>
            </a:r>
            <a:r>
              <a:rPr lang="en-US" sz="2500" dirty="0">
                <a:ea typeface="+mn-lt"/>
                <a:cs typeface="+mn-lt"/>
              </a:rPr>
              <a:t> to, co </a:t>
            </a:r>
            <a:r>
              <a:rPr lang="en-US" sz="2500" dirty="0" err="1">
                <a:ea typeface="+mn-lt"/>
                <a:cs typeface="+mn-lt"/>
              </a:rPr>
              <a:t>dzieje</a:t>
            </a:r>
            <a:r>
              <a:rPr lang="en-US" sz="2500" dirty="0">
                <a:ea typeface="+mn-lt"/>
                <a:cs typeface="+mn-lt"/>
              </a:rPr>
              <a:t> </a:t>
            </a:r>
            <a:r>
              <a:rPr lang="en-US" sz="2500" dirty="0" err="1">
                <a:ea typeface="+mn-lt"/>
                <a:cs typeface="+mn-lt"/>
              </a:rPr>
              <a:t>się</a:t>
            </a:r>
            <a:r>
              <a:rPr lang="en-US" sz="2500" dirty="0">
                <a:ea typeface="+mn-lt"/>
                <a:cs typeface="+mn-lt"/>
              </a:rPr>
              <a:t> w </a:t>
            </a:r>
            <a:r>
              <a:rPr lang="en-US" sz="2500" dirty="0" err="1">
                <a:ea typeface="+mn-lt"/>
                <a:cs typeface="+mn-lt"/>
              </a:rPr>
              <a:t>książce</a:t>
            </a:r>
            <a:r>
              <a:rPr lang="en-US" sz="2500" dirty="0">
                <a:ea typeface="+mn-lt"/>
                <a:cs typeface="+mn-lt"/>
              </a:rPr>
              <a:t> – </a:t>
            </a:r>
            <a:r>
              <a:rPr lang="en-US" sz="2500" dirty="0" err="1">
                <a:ea typeface="+mn-lt"/>
                <a:cs typeface="+mn-lt"/>
              </a:rPr>
              <a:t>nieczęsto</a:t>
            </a:r>
            <a:r>
              <a:rPr lang="en-US" sz="2500" dirty="0">
                <a:ea typeface="+mn-lt"/>
                <a:cs typeface="+mn-lt"/>
              </a:rPr>
              <a:t> </a:t>
            </a:r>
            <a:r>
              <a:rPr lang="en-US" sz="2500" dirty="0" err="1">
                <a:ea typeface="+mn-lt"/>
                <a:cs typeface="+mn-lt"/>
              </a:rPr>
              <a:t>są</a:t>
            </a:r>
            <a:r>
              <a:rPr lang="en-US" sz="2500" dirty="0">
                <a:ea typeface="+mn-lt"/>
                <a:cs typeface="+mn-lt"/>
              </a:rPr>
              <a:t> to </a:t>
            </a:r>
            <a:r>
              <a:rPr lang="en-US" sz="2500" dirty="0" err="1">
                <a:ea typeface="+mn-lt"/>
                <a:cs typeface="+mn-lt"/>
              </a:rPr>
              <a:t>nawet</a:t>
            </a:r>
            <a:r>
              <a:rPr lang="en-US" sz="2500" dirty="0">
                <a:ea typeface="+mn-lt"/>
                <a:cs typeface="+mn-lt"/>
              </a:rPr>
              <a:t> </a:t>
            </a:r>
            <a:r>
              <a:rPr lang="en-US" sz="2500" dirty="0" err="1">
                <a:ea typeface="+mn-lt"/>
                <a:cs typeface="+mn-lt"/>
              </a:rPr>
              <a:t>rzeczy</a:t>
            </a:r>
            <a:r>
              <a:rPr lang="en-US" sz="2500" dirty="0">
                <a:ea typeface="+mn-lt"/>
                <a:cs typeface="+mn-lt"/>
              </a:rPr>
              <a:t>, </a:t>
            </a:r>
            <a:r>
              <a:rPr lang="en-US" sz="2500" dirty="0" err="1">
                <a:ea typeface="+mn-lt"/>
                <a:cs typeface="+mn-lt"/>
              </a:rPr>
              <a:t>których</a:t>
            </a:r>
            <a:r>
              <a:rPr lang="en-US" sz="2500" dirty="0">
                <a:ea typeface="+mn-lt"/>
                <a:cs typeface="+mn-lt"/>
              </a:rPr>
              <a:t> </a:t>
            </a:r>
            <a:r>
              <a:rPr lang="en-US" sz="2500" dirty="0" err="1">
                <a:ea typeface="+mn-lt"/>
                <a:cs typeface="+mn-lt"/>
              </a:rPr>
              <a:t>nie</a:t>
            </a:r>
            <a:r>
              <a:rPr lang="en-US" sz="2500" dirty="0">
                <a:ea typeface="+mn-lt"/>
                <a:cs typeface="+mn-lt"/>
              </a:rPr>
              <a:t> </a:t>
            </a:r>
            <a:r>
              <a:rPr lang="en-US" sz="2500" dirty="0" err="1">
                <a:ea typeface="+mn-lt"/>
                <a:cs typeface="+mn-lt"/>
              </a:rPr>
              <a:t>możemy</a:t>
            </a:r>
            <a:r>
              <a:rPr lang="en-US" sz="2500" dirty="0">
                <a:ea typeface="+mn-lt"/>
                <a:cs typeface="+mn-lt"/>
              </a:rPr>
              <a:t> </a:t>
            </a:r>
            <a:r>
              <a:rPr lang="en-US" sz="2500" dirty="0" err="1">
                <a:ea typeface="+mn-lt"/>
                <a:cs typeface="+mn-lt"/>
              </a:rPr>
              <a:t>zobaczyć</a:t>
            </a:r>
            <a:r>
              <a:rPr lang="en-US" sz="2500" dirty="0">
                <a:ea typeface="+mn-lt"/>
                <a:cs typeface="+mn-lt"/>
              </a:rPr>
              <a:t> w </a:t>
            </a:r>
            <a:r>
              <a:rPr lang="en-US" sz="2500" dirty="0" err="1">
                <a:ea typeface="+mn-lt"/>
                <a:cs typeface="+mn-lt"/>
              </a:rPr>
              <a:t>świecie</a:t>
            </a:r>
            <a:r>
              <a:rPr lang="en-US" sz="2500" dirty="0">
                <a:ea typeface="+mn-lt"/>
                <a:cs typeface="+mn-lt"/>
              </a:rPr>
              <a:t> </a:t>
            </a:r>
            <a:r>
              <a:rPr lang="en-US" sz="2500" dirty="0" err="1">
                <a:ea typeface="+mn-lt"/>
                <a:cs typeface="+mn-lt"/>
              </a:rPr>
              <a:t>rzeczywistym</a:t>
            </a:r>
            <a:r>
              <a:rPr lang="en-US" sz="2500" dirty="0">
                <a:ea typeface="+mn-lt"/>
                <a:cs typeface="+mn-lt"/>
              </a:rPr>
              <a:t>! </a:t>
            </a:r>
            <a:r>
              <a:rPr lang="en-US" sz="2500" dirty="0" err="1">
                <a:ea typeface="+mn-lt"/>
                <a:cs typeface="+mn-lt"/>
              </a:rPr>
              <a:t>Czytanie</a:t>
            </a:r>
            <a:r>
              <a:rPr lang="en-US" sz="2500" dirty="0">
                <a:ea typeface="+mn-lt"/>
                <a:cs typeface="+mn-lt"/>
              </a:rPr>
              <a:t>, </a:t>
            </a:r>
            <a:r>
              <a:rPr lang="en-US" sz="2500" dirty="0" err="1">
                <a:ea typeface="+mn-lt"/>
                <a:cs typeface="+mn-lt"/>
              </a:rPr>
              <a:t>stymulując</a:t>
            </a:r>
            <a:r>
              <a:rPr lang="en-US" sz="2500" dirty="0">
                <a:ea typeface="+mn-lt"/>
                <a:cs typeface="+mn-lt"/>
              </a:rPr>
              <a:t> </a:t>
            </a:r>
            <a:r>
              <a:rPr lang="en-US" sz="2500" dirty="0" err="1">
                <a:ea typeface="+mn-lt"/>
                <a:cs typeface="+mn-lt"/>
              </a:rPr>
              <a:t>prawą</a:t>
            </a:r>
            <a:r>
              <a:rPr lang="en-US" sz="2500" dirty="0">
                <a:ea typeface="+mn-lt"/>
                <a:cs typeface="+mn-lt"/>
              </a:rPr>
              <a:t> </a:t>
            </a:r>
            <a:r>
              <a:rPr lang="en-US" sz="2500" dirty="0" err="1">
                <a:ea typeface="+mn-lt"/>
                <a:cs typeface="+mn-lt"/>
              </a:rPr>
              <a:t>półkulę</a:t>
            </a:r>
            <a:r>
              <a:rPr lang="en-US" sz="2500" dirty="0">
                <a:ea typeface="+mn-lt"/>
                <a:cs typeface="+mn-lt"/>
              </a:rPr>
              <a:t> </a:t>
            </a:r>
            <a:r>
              <a:rPr lang="en-US" sz="2500" dirty="0" err="1">
                <a:ea typeface="+mn-lt"/>
                <a:cs typeface="+mn-lt"/>
              </a:rPr>
              <a:t>mózgu</a:t>
            </a:r>
            <a:r>
              <a:rPr lang="en-US" sz="2500" dirty="0">
                <a:ea typeface="+mn-lt"/>
                <a:cs typeface="+mn-lt"/>
              </a:rPr>
              <a:t>, </a:t>
            </a:r>
            <a:r>
              <a:rPr lang="en-US" sz="2500" dirty="0" err="1">
                <a:ea typeface="+mn-lt"/>
                <a:cs typeface="+mn-lt"/>
              </a:rPr>
              <a:t>rozwija</a:t>
            </a:r>
            <a:r>
              <a:rPr lang="en-US" sz="2500" dirty="0">
                <a:ea typeface="+mn-lt"/>
                <a:cs typeface="+mn-lt"/>
              </a:rPr>
              <a:t> </a:t>
            </a:r>
            <a:r>
              <a:rPr lang="en-US" sz="2500" dirty="0" err="1">
                <a:ea typeface="+mn-lt"/>
                <a:cs typeface="+mn-lt"/>
              </a:rPr>
              <a:t>naszą</a:t>
            </a:r>
            <a:r>
              <a:rPr lang="en-US" sz="2500" dirty="0">
                <a:ea typeface="+mn-lt"/>
                <a:cs typeface="+mn-lt"/>
              </a:rPr>
              <a:t> </a:t>
            </a:r>
            <a:r>
              <a:rPr lang="en-US" sz="2500" dirty="0" err="1">
                <a:ea typeface="+mn-lt"/>
                <a:cs typeface="+mn-lt"/>
              </a:rPr>
              <a:t>wyobraźnię</a:t>
            </a:r>
            <a:r>
              <a:rPr lang="en-US" sz="2500" dirty="0">
                <a:ea typeface="+mn-lt"/>
                <a:cs typeface="+mn-lt"/>
              </a:rPr>
              <a:t>.</a:t>
            </a:r>
            <a:endParaRPr lang="pl-PL" sz="2500" dirty="0"/>
          </a:p>
        </p:txBody>
      </p:sp>
    </p:spTree>
    <p:extLst>
      <p:ext uri="{BB962C8B-B14F-4D97-AF65-F5344CB8AC3E}">
        <p14:creationId xmlns:p14="http://schemas.microsoft.com/office/powerpoint/2010/main" val="33683066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ześć pinezek wskazujących kilka miejsc na mapie drogowej">
            <a:extLst>
              <a:ext uri="{FF2B5EF4-FFF2-40B4-BE49-F238E27FC236}">
                <a16:creationId xmlns:a16="http://schemas.microsoft.com/office/drawing/2014/main" id="{0BA23350-A545-E705-34FE-A54A8ABA5B65}"/>
              </a:ext>
            </a:extLst>
          </p:cNvPr>
          <p:cNvPicPr>
            <a:picLocks noChangeAspect="1"/>
          </p:cNvPicPr>
          <p:nvPr/>
        </p:nvPicPr>
        <p:blipFill rotWithShape="1">
          <a:blip r:embed="rId2"/>
          <a:srcRect t="2876" r="20766" b="3074"/>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D26A3D18-F005-CA95-3EF7-32AACDAF9941}"/>
              </a:ext>
            </a:extLst>
          </p:cNvPr>
          <p:cNvSpPr>
            <a:spLocks noGrp="1"/>
          </p:cNvSpPr>
          <p:nvPr>
            <p:ph type="title"/>
          </p:nvPr>
        </p:nvSpPr>
        <p:spPr>
          <a:xfrm>
            <a:off x="352733" y="-344350"/>
            <a:ext cx="3438144" cy="1124712"/>
          </a:xfrm>
        </p:spPr>
        <p:txBody>
          <a:bodyPr anchor="b">
            <a:normAutofit/>
          </a:bodyPr>
          <a:lstStyle/>
          <a:p>
            <a:pPr algn="ctr"/>
            <a:r>
              <a:rPr lang="pl-PL" sz="3500" dirty="0">
                <a:cs typeface="Calibri Light" panose="020F0302020204030204"/>
              </a:rPr>
              <a:t>Źródła</a:t>
            </a:r>
            <a:endParaRPr lang="pl-PL"/>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B2EEF482-51AC-24EA-11B5-CA001D59A3F2}"/>
              </a:ext>
            </a:extLst>
          </p:cNvPr>
          <p:cNvSpPr>
            <a:spLocks noGrp="1"/>
          </p:cNvSpPr>
          <p:nvPr>
            <p:ph idx="1"/>
          </p:nvPr>
        </p:nvSpPr>
        <p:spPr>
          <a:xfrm>
            <a:off x="352732" y="624849"/>
            <a:ext cx="3438906" cy="1664898"/>
          </a:xfrm>
        </p:spPr>
        <p:txBody>
          <a:bodyPr vert="horz" lIns="91440" tIns="45720" rIns="91440" bIns="45720" rtlCol="0" anchor="t">
            <a:noAutofit/>
          </a:bodyPr>
          <a:lstStyle/>
          <a:p>
            <a:pPr marL="0" indent="0">
              <a:buNone/>
            </a:pPr>
            <a:r>
              <a:rPr lang="pl-PL" sz="2500" dirty="0">
                <a:cs typeface="Calibri" panose="020F0502020204030204"/>
              </a:rPr>
              <a:t>- </a:t>
            </a:r>
            <a:r>
              <a:rPr lang="pl-PL" sz="2500" dirty="0">
                <a:ea typeface="+mn-lt"/>
                <a:cs typeface="+mn-lt"/>
                <a:hlinkClick r:id="rId3"/>
              </a:rPr>
              <a:t>https://spmiejscep.szkolna.net/biblioteka-szkolna/dlaczego-warto-czytac-ksiazki</a:t>
            </a:r>
            <a:endParaRPr lang="pl-PL" sz="2500" dirty="0">
              <a:ea typeface="+mn-lt"/>
              <a:cs typeface="+mn-lt"/>
            </a:endParaRPr>
          </a:p>
          <a:p>
            <a:pPr marL="0" indent="0">
              <a:buNone/>
            </a:pPr>
            <a:r>
              <a:rPr lang="pl-PL" sz="2500" dirty="0">
                <a:cs typeface="Calibri" panose="020F0502020204030204"/>
              </a:rPr>
              <a:t>- </a:t>
            </a:r>
            <a:r>
              <a:rPr lang="pl-PL" sz="2500" dirty="0">
                <a:ea typeface="+mn-lt"/>
                <a:cs typeface="+mn-lt"/>
                <a:hlinkClick r:id="rId4"/>
              </a:rPr>
              <a:t>https://majkpisze.pl/2019/04/dlaczego-coraz-trudniej-jest-mi-przeczytac-ksiazke-i-co-mozna-z-tym-zrobic/</a:t>
            </a:r>
            <a:endParaRPr lang="pl-PL" sz="2500" dirty="0">
              <a:ea typeface="+mn-lt"/>
              <a:cs typeface="+mn-lt"/>
            </a:endParaRPr>
          </a:p>
          <a:p>
            <a:pPr marL="0" indent="0">
              <a:buNone/>
            </a:pPr>
            <a:r>
              <a:rPr lang="pl-PL" sz="2500" dirty="0">
                <a:cs typeface="Calibri" panose="020F0502020204030204"/>
              </a:rPr>
              <a:t>- </a:t>
            </a:r>
            <a:r>
              <a:rPr lang="pl-PL" sz="2500" dirty="0">
                <a:ea typeface="+mn-lt"/>
                <a:cs typeface="+mn-lt"/>
                <a:hlinkClick r:id="rId5"/>
              </a:rPr>
              <a:t>https://portal.librus.pl/rodzina/artykuly/nastolatek-z-nosem-w-ksiazce-czyli-jak-zachecic-mlodziez-do-czytania</a:t>
            </a:r>
            <a:endParaRPr lang="pl-PL" sz="2500" dirty="0">
              <a:ea typeface="+mn-lt"/>
              <a:cs typeface="+mn-lt"/>
            </a:endParaRPr>
          </a:p>
          <a:p>
            <a:pPr marL="0" indent="0">
              <a:buNone/>
            </a:pPr>
            <a:endParaRPr lang="pl-PL" sz="2500" dirty="0">
              <a:cs typeface="Calibri" panose="020F0502020204030204"/>
            </a:endParaRPr>
          </a:p>
        </p:txBody>
      </p:sp>
      <p:sp>
        <p:nvSpPr>
          <p:cNvPr id="4" name="pole tekstowe 3">
            <a:extLst>
              <a:ext uri="{FF2B5EF4-FFF2-40B4-BE49-F238E27FC236}">
                <a16:creationId xmlns:a16="http://schemas.microsoft.com/office/drawing/2014/main" id="{CF1E1116-32AB-6110-5C2F-94889A43F4E9}"/>
              </a:ext>
            </a:extLst>
          </p:cNvPr>
          <p:cNvSpPr txBox="1"/>
          <p:nvPr/>
        </p:nvSpPr>
        <p:spPr>
          <a:xfrm>
            <a:off x="4724400" y="2924977"/>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pl-PL" dirty="0">
              <a:cs typeface="Calibri"/>
            </a:endParaRPr>
          </a:p>
        </p:txBody>
      </p:sp>
      <p:sp>
        <p:nvSpPr>
          <p:cNvPr id="6" name="pole tekstowe 5">
            <a:extLst>
              <a:ext uri="{FF2B5EF4-FFF2-40B4-BE49-F238E27FC236}">
                <a16:creationId xmlns:a16="http://schemas.microsoft.com/office/drawing/2014/main" id="{4AC389F3-DE66-037C-1B80-A86B03D41F10}"/>
              </a:ext>
            </a:extLst>
          </p:cNvPr>
          <p:cNvSpPr txBox="1"/>
          <p:nvPr/>
        </p:nvSpPr>
        <p:spPr>
          <a:xfrm>
            <a:off x="4867275" y="334327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pl-PL" dirty="0">
              <a:cs typeface="Calibri"/>
            </a:endParaRPr>
          </a:p>
        </p:txBody>
      </p:sp>
    </p:spTree>
    <p:extLst>
      <p:ext uri="{BB962C8B-B14F-4D97-AF65-F5344CB8AC3E}">
        <p14:creationId xmlns:p14="http://schemas.microsoft.com/office/powerpoint/2010/main" val="24082253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Words>
  <Application>Microsoft Office PowerPoint</Application>
  <PresentationFormat>Panoramiczny</PresentationFormat>
  <Paragraphs>9</Paragraphs>
  <Slides>5</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5</vt:i4>
      </vt:variant>
    </vt:vector>
  </HeadingPairs>
  <TitlesOfParts>
    <vt:vector size="9" baseType="lpstr">
      <vt:lpstr>Arial</vt:lpstr>
      <vt:lpstr>Calibri</vt:lpstr>
      <vt:lpstr>Calibri Light</vt:lpstr>
      <vt:lpstr>Motyw pakietu Office</vt:lpstr>
      <vt:lpstr>Prezentacja programu PowerPoint</vt:lpstr>
      <vt:lpstr>Czytanie, stymulując prawą półkulę mózgu, rozwija naszą wyobraźnię. Czytanie powieści wymaga od nas skupienia uwagi przez dłuższy czas, co zdecydowanie poprawia naszą zdolność do koncentracji. Warto czytać książki, żeby utrzymać swój mózg w dobrej formie.</vt:lpstr>
      <vt:lpstr>Postaci fikcyjne mogą stanowić takie samo źródło inspiracji, co spotkanie z żywym człowiekiem. Inspirować może wszystko – aktywności, którym się oddają, miejsca, które odwiedzają, decyzje, które podejmują.</vt:lpstr>
      <vt:lpstr> </vt:lpstr>
      <vt:lpstr>Źródła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SP4</dc:creator>
  <cp:lastModifiedBy>Windows User</cp:lastModifiedBy>
  <cp:revision>105</cp:revision>
  <dcterms:created xsi:type="dcterms:W3CDTF">2022-03-30T18:13:10Z</dcterms:created>
  <dcterms:modified xsi:type="dcterms:W3CDTF">2022-04-06T11:14:30Z</dcterms:modified>
</cp:coreProperties>
</file>