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59" r:id="rId7"/>
    <p:sldId id="264" r:id="rId8"/>
    <p:sldId id="263" r:id="rId9"/>
    <p:sldId id="260" r:id="rId10"/>
    <p:sldId id="265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328ADB-3BCB-41E7-AD93-FFC6BCFE2075}" v="1125" dt="2022-03-25T16:42:10.3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94" d="100"/>
          <a:sy n="94" d="100"/>
        </p:scale>
        <p:origin x="91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06.04.2022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06.04.2022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06.04.2022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06.04.2022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06.04.2022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06.04.2022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06.04.2022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06.04.2022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06.04.2022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06.04.2022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06.04.2022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pPr/>
              <a:t>06.04.2022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deadfallenagel.tumblr.com/post/625790086737543168/each-of-us-has-heaven-and-hell-in-him-oscar" TargetMode="External"/><Relationship Id="rId13" Type="http://schemas.openxmlformats.org/officeDocument/2006/relationships/hyperlink" Target="https://i.pinimg.com/236x/60/a7/fe/60a7fe739c93ab5b16536e4cdeeec6a9.jpg" TargetMode="External"/><Relationship Id="rId3" Type="http://schemas.openxmlformats.org/officeDocument/2006/relationships/image" Target="../media/image11.svg"/><Relationship Id="rId7" Type="http://schemas.openxmlformats.org/officeDocument/2006/relationships/hyperlink" Target="http://hydrangeahippo.com/2014/12/12-days-giving-crazy-cat-lady-gift-guide/" TargetMode="External"/><Relationship Id="rId12" Type="http://schemas.openxmlformats.org/officeDocument/2006/relationships/hyperlink" Target="https://i.pinimg.com/236x/87/da/e0/87dae014e7c3f6c79f4b1713e095bdca.jp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kk.pl/blog/czytanie-a-nauka-jezykow-obcych" TargetMode="External"/><Relationship Id="rId11" Type="http://schemas.openxmlformats.org/officeDocument/2006/relationships/hyperlink" Target="https://i.pinimg.com/236x/08/68/a7/0868a7dcd36b975531e092ba60da3da8.jpg" TargetMode="External"/><Relationship Id="rId5" Type="http://schemas.openxmlformats.org/officeDocument/2006/relationships/hyperlink" Target="https://alicjamakota.pl/dlaczego-warto-czytac-ksiazki/" TargetMode="External"/><Relationship Id="rId15" Type="http://schemas.openxmlformats.org/officeDocument/2006/relationships/hyperlink" Target="https://i.pinimg.com/236x/cf/" TargetMode="External"/><Relationship Id="rId10" Type="http://schemas.openxmlformats.org/officeDocument/2006/relationships/hyperlink" Target="https://i.pinimg.com/236x/b4/fa/36/b4fa36acc8b093937b79cd249335dbcb.jpg" TargetMode="External"/><Relationship Id="rId4" Type="http://schemas.openxmlformats.org/officeDocument/2006/relationships/image" Target="../media/image11.jpeg"/><Relationship Id="rId9" Type="http://schemas.openxmlformats.org/officeDocument/2006/relationships/hyperlink" Target="https://i.pinimg.com/236x/c1/a6/c1/c1a6c1ef6ca40d6463a1c2954a5655cd.jpg" TargetMode="External"/><Relationship Id="rId14" Type="http://schemas.openxmlformats.org/officeDocument/2006/relationships/hyperlink" Target="https://i.pinimg.com/236x/4c/9a/2a/4c9a2aa295a7f8b01054134e9dcfeb0d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34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jasne, obiekt na zewnątrz, noc&#10;&#10;Opis wygenerowany automatycznie">
            <a:extLst>
              <a:ext uri="{FF2B5EF4-FFF2-40B4-BE49-F238E27FC236}">
                <a16:creationId xmlns:a16="http://schemas.microsoft.com/office/drawing/2014/main" id="{200BAB4E-EF05-FB38-C2A2-9FCF958C7B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14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62" name="Rectangle 36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l-PL" sz="6600" b="1" i="1" cap="all" dirty="0">
                <a:solidFill>
                  <a:schemeClr val="bg1"/>
                </a:solidFill>
                <a:cs typeface="Calibri Light"/>
              </a:rPr>
              <a:t>DLACZEGO WARTO CZYTAĆ KSIĄŻKI?</a:t>
            </a:r>
            <a:endParaRPr lang="pl-PL" sz="6600" dirty="0">
              <a:solidFill>
                <a:schemeClr val="bg1"/>
              </a:solidFill>
              <a:ea typeface="+mj-lt"/>
              <a:cs typeface="+mj-lt"/>
            </a:endParaRPr>
          </a:p>
          <a:p>
            <a:endParaRPr lang="pl-PL" sz="5200" dirty="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00051" y="3425498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3600" b="1" dirty="0">
                <a:solidFill>
                  <a:srgbClr val="FFFFFF"/>
                </a:solidFill>
                <a:latin typeface="Calibri Light"/>
                <a:cs typeface="Calibri Light"/>
              </a:rPr>
              <a:t>PREZENTACJĘ WYKONAŁY MARTYNA KRAM </a:t>
            </a:r>
            <a:br>
              <a:rPr lang="pl-PL" sz="3600" b="1" dirty="0">
                <a:solidFill>
                  <a:srgbClr val="FFFFFF"/>
                </a:solidFill>
                <a:latin typeface="Calibri Light"/>
                <a:cs typeface="Calibri Light"/>
              </a:rPr>
            </a:br>
            <a:r>
              <a:rPr lang="pl-PL" sz="3600" b="1" dirty="0">
                <a:solidFill>
                  <a:srgbClr val="FFFFFF"/>
                </a:solidFill>
                <a:latin typeface="Calibri Light"/>
                <a:cs typeface="Calibri Light"/>
              </a:rPr>
              <a:t>I OLA DRABIK Z KLASY VIIID</a:t>
            </a:r>
            <a:endParaRPr lang="pl-PL" sz="3600" dirty="0">
              <a:ea typeface="+mn-lt"/>
              <a:cs typeface="+mn-lt"/>
            </a:endParaRPr>
          </a:p>
          <a:p>
            <a:endParaRPr lang="pl-PL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E802838-A42D-5689-EC1D-D7BFC4F0E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71" y="313824"/>
            <a:ext cx="4368602" cy="1956841"/>
          </a:xfrm>
        </p:spPr>
        <p:txBody>
          <a:bodyPr anchor="b">
            <a:normAutofit/>
          </a:bodyPr>
          <a:lstStyle/>
          <a:p>
            <a:pPr algn="ctr"/>
            <a:r>
              <a:rPr lang="pl-PL" sz="5400" b="1" dirty="0">
                <a:cs typeface="Calibri Light"/>
              </a:rPr>
              <a:t>DZIĘKUJEMY ZA UWAGĘ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a 5" descr="Mrugająca twarz z wypełnieniem z wypełnieniem pełnym">
            <a:extLst>
              <a:ext uri="{FF2B5EF4-FFF2-40B4-BE49-F238E27FC236}">
                <a16:creationId xmlns:a16="http://schemas.microsoft.com/office/drawing/2014/main" id="{4C76482D-1990-C569-8F06-5D1A2BFE05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200699" y="1359290"/>
            <a:ext cx="914400" cy="914400"/>
          </a:xfrm>
        </p:spPr>
      </p:pic>
      <p:pic>
        <p:nvPicPr>
          <p:cNvPr id="4" name="Obraz 4" descr="Obraz zawierający tekst, kot, siedzi, wewnątrz&#10;&#10;Opis wygenerowany automatycznie">
            <a:extLst>
              <a:ext uri="{FF2B5EF4-FFF2-40B4-BE49-F238E27FC236}">
                <a16:creationId xmlns:a16="http://schemas.microsoft.com/office/drawing/2014/main" id="{44FF8115-35E7-84D1-04E1-39407D3D4B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80" r="-1" b="1789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71AC2B85-1DDE-EE9F-6777-EFC391580F10}"/>
              </a:ext>
            </a:extLst>
          </p:cNvPr>
          <p:cNvSpPr txBox="1"/>
          <p:nvPr/>
        </p:nvSpPr>
        <p:spPr>
          <a:xfrm>
            <a:off x="637309" y="2588490"/>
            <a:ext cx="4186381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dirty="0" err="1">
                <a:latin typeface="Calibri Light"/>
                <a:cs typeface="Calibri"/>
              </a:rPr>
              <a:t>Źródła</a:t>
            </a:r>
            <a:r>
              <a:rPr lang="en-US" sz="2200" dirty="0">
                <a:latin typeface="Calibri Light"/>
                <a:cs typeface="Calibri"/>
              </a:rPr>
              <a:t>, z </a:t>
            </a:r>
            <a:r>
              <a:rPr lang="en-US" sz="2200" dirty="0" err="1">
                <a:latin typeface="Calibri Light"/>
                <a:cs typeface="Calibri"/>
              </a:rPr>
              <a:t>których</a:t>
            </a:r>
            <a:r>
              <a:rPr lang="en-US" sz="2200" dirty="0">
                <a:latin typeface="Calibri Light"/>
                <a:cs typeface="Calibri"/>
              </a:rPr>
              <a:t> </a:t>
            </a:r>
            <a:r>
              <a:rPr lang="en-US" sz="2200" dirty="0" err="1">
                <a:latin typeface="Calibri Light"/>
                <a:cs typeface="Calibri"/>
              </a:rPr>
              <a:t>korzystałyśmy</a:t>
            </a:r>
            <a:r>
              <a:rPr lang="en-US" sz="2200" dirty="0">
                <a:latin typeface="Calibri Light"/>
                <a:cs typeface="Calibri"/>
              </a:rPr>
              <a:t>:</a:t>
            </a:r>
          </a:p>
          <a:p>
            <a:pPr marL="285750" indent="-285750">
              <a:buFont typeface="Wingdings"/>
              <a:buChar char="v"/>
            </a:pPr>
            <a:r>
              <a:rPr lang="en-US" sz="1200" dirty="0">
                <a:ea typeface="+mn-lt"/>
                <a:cs typeface="+mn-lt"/>
                <a:hlinkClick r:id="rId5"/>
              </a:rPr>
              <a:t>https://alicjamakota.pl/dlaczego-warto-czytac-ksiazki/</a:t>
            </a:r>
            <a:endParaRPr lang="en-US" sz="1200" dirty="0">
              <a:ea typeface="+mn-lt"/>
              <a:cs typeface="+mn-lt"/>
            </a:endParaRPr>
          </a:p>
          <a:p>
            <a:pPr marL="285750" indent="-285750">
              <a:buFont typeface="Wingdings"/>
              <a:buChar char="v"/>
            </a:pPr>
            <a:r>
              <a:rPr lang="en-US" sz="1200" dirty="0">
                <a:ea typeface="+mn-lt"/>
                <a:cs typeface="+mn-lt"/>
                <a:hlinkClick r:id="rId6"/>
              </a:rPr>
              <a:t>https://eskk.pl/blog/czytanie-a-nauka-jezykow-obcych</a:t>
            </a:r>
            <a:r>
              <a:rPr lang="en-US" sz="1200" dirty="0">
                <a:ea typeface="+mn-lt"/>
                <a:cs typeface="+mn-lt"/>
              </a:rPr>
              <a:t> </a:t>
            </a:r>
          </a:p>
          <a:p>
            <a:pPr marL="285750" indent="-285750">
              <a:buFont typeface="Wingdings"/>
              <a:buChar char="v"/>
            </a:pPr>
            <a:r>
              <a:rPr lang="en-US" sz="1200" dirty="0">
                <a:ea typeface="+mn-lt"/>
                <a:cs typeface="+mn-lt"/>
                <a:hlinkClick r:id="rId7"/>
              </a:rPr>
              <a:t>http://hydrangeahippo.com/2014/12/12-days-giving-crazy-cat-lady-gift-guide/</a:t>
            </a:r>
            <a:r>
              <a:rPr lang="en-US" sz="1200" dirty="0">
                <a:ea typeface="+mn-lt"/>
                <a:cs typeface="+mn-lt"/>
              </a:rPr>
              <a:t> </a:t>
            </a:r>
          </a:p>
          <a:p>
            <a:pPr marL="285750" indent="-285750">
              <a:buFont typeface="Wingdings"/>
              <a:buChar char="v"/>
            </a:pPr>
            <a:r>
              <a:rPr lang="en-US" sz="1200" dirty="0">
                <a:ea typeface="+mn-lt"/>
                <a:cs typeface="+mn-lt"/>
                <a:hlinkClick r:id="rId8"/>
              </a:rPr>
              <a:t>https://deadfallenagel.tumblr.com/post/625790086737543168/each-of-us-has-heaven-and-hell-in-him-oscar</a:t>
            </a:r>
            <a:r>
              <a:rPr lang="en-US" sz="1200" dirty="0">
                <a:ea typeface="+mn-lt"/>
                <a:cs typeface="+mn-lt"/>
              </a:rPr>
              <a:t> </a:t>
            </a:r>
            <a:endParaRPr lang="en-US" sz="1200" dirty="0">
              <a:cs typeface="Calibri"/>
            </a:endParaRPr>
          </a:p>
          <a:p>
            <a:pPr marL="285750" indent="-285750">
              <a:buFont typeface="Wingdings"/>
              <a:buChar char="v"/>
            </a:pPr>
            <a:r>
              <a:rPr lang="en-US" sz="1200" dirty="0">
                <a:ea typeface="+mn-lt"/>
                <a:cs typeface="+mn-lt"/>
                <a:hlinkClick r:id="rId9"/>
              </a:rPr>
              <a:t>https://i.pinimg.com/236x/c1/a6/c1/c1a6c1ef6ca40d64631c2954a5655cd.jpg</a:t>
            </a:r>
            <a:endParaRPr lang="en-US" sz="1200" dirty="0">
              <a:cs typeface="Calibri"/>
            </a:endParaRPr>
          </a:p>
          <a:p>
            <a:pPr marL="285750" indent="-285750">
              <a:buFont typeface="Wingdings"/>
              <a:buChar char="v"/>
            </a:pPr>
            <a:r>
              <a:rPr lang="en-US" sz="1200" dirty="0">
                <a:ea typeface="+mn-lt"/>
                <a:cs typeface="+mn-lt"/>
                <a:hlinkClick r:id="rId10"/>
              </a:rPr>
              <a:t>https://i.pinimg.com/236x/b4/fa/36/b4fa36acc8b093937b79cd249335dbcb.jpg</a:t>
            </a:r>
            <a:endParaRPr lang="en-US" sz="1200" dirty="0">
              <a:cs typeface="Calibri"/>
            </a:endParaRPr>
          </a:p>
          <a:p>
            <a:pPr marL="285750" indent="-285750">
              <a:buFont typeface="Wingdings"/>
              <a:buChar char="v"/>
            </a:pPr>
            <a:r>
              <a:rPr lang="en-US" sz="1200" dirty="0">
                <a:ea typeface="+mn-lt"/>
                <a:cs typeface="+mn-lt"/>
                <a:hlinkClick r:id="rId11"/>
              </a:rPr>
              <a:t>https://i.pinimg.com/236x/08/68/a7/0868a7dcd36b975531e092ba60da3da8.jpg</a:t>
            </a:r>
            <a:endParaRPr lang="en-US" sz="1200" dirty="0">
              <a:cs typeface="Calibri"/>
            </a:endParaRPr>
          </a:p>
          <a:p>
            <a:pPr marL="285750" indent="-285750">
              <a:buFont typeface="Wingdings"/>
              <a:buChar char="v"/>
            </a:pPr>
            <a:r>
              <a:rPr lang="en-US" sz="1200" dirty="0">
                <a:ea typeface="+mn-lt"/>
                <a:cs typeface="+mn-lt"/>
                <a:hlinkClick r:id="rId12"/>
              </a:rPr>
              <a:t>https://i.pinimg.com/236x/87/da/e0/87dae014e7c3f6c79f4b1713e095bdca.jpg</a:t>
            </a:r>
            <a:endParaRPr lang="en-US" sz="1200" dirty="0">
              <a:cs typeface="Calibri"/>
            </a:endParaRPr>
          </a:p>
          <a:p>
            <a:pPr marL="285750" indent="-285750">
              <a:buFont typeface="Wingdings"/>
              <a:buChar char="v"/>
            </a:pPr>
            <a:r>
              <a:rPr lang="en-US" sz="1200" dirty="0">
                <a:ea typeface="+mn-lt"/>
                <a:cs typeface="+mn-lt"/>
                <a:hlinkClick r:id="rId13"/>
              </a:rPr>
              <a:t>https://i.pinimg.com/236x/60/a7/fe/60a7fe739c93ab5b16536e4cdeeec6a9.jpg</a:t>
            </a:r>
            <a:endParaRPr lang="en-US" sz="1200" dirty="0">
              <a:cs typeface="Calibri"/>
            </a:endParaRPr>
          </a:p>
          <a:p>
            <a:pPr marL="285750" indent="-285750">
              <a:buFont typeface="Wingdings"/>
              <a:buChar char="v"/>
            </a:pPr>
            <a:r>
              <a:rPr lang="en-US" sz="1200" dirty="0">
                <a:ea typeface="+mn-lt"/>
                <a:cs typeface="+mn-lt"/>
                <a:hlinkClick r:id="rId14"/>
              </a:rPr>
              <a:t>https://i.pinimg.com/236x/4c/9a/2a/4c9a2aa295a7f8b01054134e9dcfeb0d.jpg</a:t>
            </a:r>
            <a:r>
              <a:rPr lang="en-US" sz="1200" dirty="0">
                <a:ea typeface="+mn-lt"/>
                <a:cs typeface="+mn-lt"/>
              </a:rPr>
              <a:t> </a:t>
            </a:r>
            <a:endParaRPr lang="en-US" sz="1200" dirty="0">
              <a:cs typeface="Calibri"/>
            </a:endParaRPr>
          </a:p>
          <a:p>
            <a:pPr marL="285750" indent="-285750">
              <a:buFont typeface="Wingdings"/>
              <a:buChar char="v"/>
            </a:pPr>
            <a:r>
              <a:rPr lang="en-US" sz="1200" dirty="0">
                <a:ea typeface="+mn-lt"/>
                <a:cs typeface="+mn-lt"/>
                <a:hlinkClick r:id="rId15"/>
              </a:rPr>
              <a:t>https://i.pinimg.com/236x/cf/</a:t>
            </a:r>
            <a:endParaRPr lang="en-US" sz="1200" dirty="0">
              <a:cs typeface="Calibri"/>
            </a:endParaRPr>
          </a:p>
          <a:p>
            <a:pPr marL="285750" indent="-285750">
              <a:buFont typeface="Wingdings"/>
              <a:buChar char="v"/>
            </a:pPr>
            <a:endParaRPr lang="en-US" sz="1200" dirty="0">
              <a:cs typeface="Calibri"/>
            </a:endParaRPr>
          </a:p>
          <a:p>
            <a:pPr marL="285750" indent="-285750">
              <a:buFont typeface="Wingdings"/>
              <a:buChar char="v"/>
            </a:pPr>
            <a:endParaRPr lang="en-US" dirty="0">
              <a:cs typeface="Calibri"/>
            </a:endParaRPr>
          </a:p>
          <a:p>
            <a:pPr marL="285750" indent="-285750">
              <a:buFont typeface="Wingdings"/>
              <a:buChar char="v"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75559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DF06D66-6189-9699-5E48-519C3D61C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 fontScale="90000"/>
          </a:bodyPr>
          <a:lstStyle/>
          <a:p>
            <a:pPr algn="ctr"/>
            <a:r>
              <a:rPr lang="pl-PL" sz="5400" b="1" dirty="0">
                <a:cs typeface="Calibri Light"/>
              </a:rPr>
              <a:t>Ludzie a czytanie książek</a:t>
            </a:r>
            <a:endParaRPr lang="pl-PL"/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A7006F83-C4AD-74D1-0385-C537719EB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3200" dirty="0">
                <a:latin typeface="Calibri Light"/>
                <a:ea typeface="+mn-lt"/>
                <a:cs typeface="+mn-lt"/>
              </a:rPr>
              <a:t>W 2020 </a:t>
            </a:r>
            <a:r>
              <a:rPr lang="en-US" sz="3200" dirty="0" err="1">
                <a:latin typeface="Calibri Light"/>
                <a:ea typeface="+mn-lt"/>
                <a:cs typeface="+mn-lt"/>
              </a:rPr>
              <a:t>roku</a:t>
            </a:r>
            <a:r>
              <a:rPr lang="en-US" sz="3200" dirty="0">
                <a:latin typeface="Calibri Light"/>
                <a:ea typeface="+mn-lt"/>
                <a:cs typeface="+mn-lt"/>
              </a:rPr>
              <a:t> </a:t>
            </a:r>
            <a:r>
              <a:rPr lang="en-US" sz="3200" dirty="0" err="1">
                <a:latin typeface="Calibri Light"/>
                <a:ea typeface="+mn-lt"/>
                <a:cs typeface="+mn-lt"/>
              </a:rPr>
              <a:t>przeczytaniem</a:t>
            </a:r>
            <a:r>
              <a:rPr lang="en-US" sz="3200" dirty="0">
                <a:latin typeface="Calibri Light"/>
                <a:ea typeface="+mn-lt"/>
                <a:cs typeface="+mn-lt"/>
              </a:rPr>
              <a:t> w </a:t>
            </a:r>
            <a:r>
              <a:rPr lang="en-US" sz="3200" dirty="0" err="1">
                <a:latin typeface="Calibri Light"/>
                <a:ea typeface="+mn-lt"/>
                <a:cs typeface="+mn-lt"/>
              </a:rPr>
              <a:t>całości</a:t>
            </a:r>
            <a:r>
              <a:rPr lang="en-US" sz="3200" dirty="0">
                <a:latin typeface="Calibri Light"/>
                <a:ea typeface="+mn-lt"/>
                <a:cs typeface="+mn-lt"/>
              </a:rPr>
              <a:t> </a:t>
            </a:r>
            <a:r>
              <a:rPr lang="en-US" sz="3200" dirty="0" err="1">
                <a:latin typeface="Calibri Light"/>
                <a:ea typeface="+mn-lt"/>
                <a:cs typeface="+mn-lt"/>
              </a:rPr>
              <a:t>lub</a:t>
            </a:r>
            <a:r>
              <a:rPr lang="en-US" sz="3200" dirty="0">
                <a:latin typeface="Calibri Light"/>
                <a:ea typeface="+mn-lt"/>
                <a:cs typeface="+mn-lt"/>
              </a:rPr>
              <a:t> we </a:t>
            </a:r>
            <a:r>
              <a:rPr lang="en-US" sz="3200" dirty="0" err="1">
                <a:latin typeface="Calibri Light"/>
                <a:ea typeface="+mn-lt"/>
                <a:cs typeface="+mn-lt"/>
              </a:rPr>
              <a:t>fragmencie</a:t>
            </a:r>
            <a:r>
              <a:rPr lang="en-US" sz="3200" dirty="0">
                <a:latin typeface="Calibri Light"/>
                <a:ea typeface="+mn-lt"/>
                <a:cs typeface="+mn-lt"/>
              </a:rPr>
              <a:t> </a:t>
            </a:r>
            <a:r>
              <a:rPr lang="en-US" sz="3200" dirty="0" err="1">
                <a:latin typeface="Calibri Light"/>
                <a:ea typeface="+mn-lt"/>
                <a:cs typeface="+mn-lt"/>
              </a:rPr>
              <a:t>jednej</a:t>
            </a:r>
            <a:r>
              <a:rPr lang="en-US" sz="3200" dirty="0">
                <a:latin typeface="Calibri Light"/>
                <a:ea typeface="+mn-lt"/>
                <a:cs typeface="+mn-lt"/>
              </a:rPr>
              <a:t> </a:t>
            </a:r>
            <a:r>
              <a:rPr lang="en-US" sz="3200" dirty="0" err="1">
                <a:latin typeface="Calibri Light"/>
                <a:ea typeface="+mn-lt"/>
                <a:cs typeface="+mn-lt"/>
              </a:rPr>
              <a:t>książki</a:t>
            </a:r>
            <a:r>
              <a:rPr lang="en-US" sz="3200" dirty="0">
                <a:latin typeface="Calibri Light"/>
                <a:ea typeface="+mn-lt"/>
                <a:cs typeface="+mn-lt"/>
              </a:rPr>
              <a:t> </a:t>
            </a:r>
            <a:r>
              <a:rPr lang="en-US" sz="3200" dirty="0" err="1">
                <a:latin typeface="Calibri Light"/>
                <a:ea typeface="+mn-lt"/>
                <a:cs typeface="+mn-lt"/>
              </a:rPr>
              <a:t>mogło</a:t>
            </a:r>
            <a:r>
              <a:rPr lang="en-US" sz="3200" dirty="0">
                <a:latin typeface="Calibri Light"/>
                <a:ea typeface="+mn-lt"/>
                <a:cs typeface="+mn-lt"/>
              </a:rPr>
              <a:t> </a:t>
            </a:r>
            <a:r>
              <a:rPr lang="en-US" sz="3200" dirty="0" err="1">
                <a:latin typeface="Calibri Light"/>
                <a:ea typeface="+mn-lt"/>
                <a:cs typeface="+mn-lt"/>
              </a:rPr>
              <a:t>pochwalić</a:t>
            </a:r>
            <a:r>
              <a:rPr lang="en-US" sz="3200" dirty="0">
                <a:latin typeface="Calibri Light"/>
                <a:ea typeface="+mn-lt"/>
                <a:cs typeface="+mn-lt"/>
              </a:rPr>
              <a:t> </a:t>
            </a:r>
            <a:r>
              <a:rPr lang="en-US" sz="3200" dirty="0" err="1">
                <a:latin typeface="Calibri Light"/>
                <a:ea typeface="+mn-lt"/>
                <a:cs typeface="+mn-lt"/>
              </a:rPr>
              <a:t>się</a:t>
            </a:r>
            <a:r>
              <a:rPr lang="en-US" sz="3200" dirty="0">
                <a:latin typeface="Calibri Light"/>
                <a:ea typeface="+mn-lt"/>
                <a:cs typeface="+mn-lt"/>
              </a:rPr>
              <a:t> 42% </a:t>
            </a:r>
            <a:r>
              <a:rPr lang="en-US" sz="3200" dirty="0" err="1">
                <a:latin typeface="Calibri Light"/>
                <a:ea typeface="+mn-lt"/>
                <a:cs typeface="+mn-lt"/>
              </a:rPr>
              <a:t>Polaków</a:t>
            </a:r>
            <a:r>
              <a:rPr lang="en-US" sz="3200" dirty="0">
                <a:latin typeface="Calibri Light"/>
                <a:ea typeface="+mn-lt"/>
                <a:cs typeface="+mn-lt"/>
              </a:rPr>
              <a:t>. </a:t>
            </a:r>
            <a:r>
              <a:rPr lang="en-US" sz="3200" dirty="0" err="1">
                <a:latin typeface="Calibri Light"/>
                <a:ea typeface="+mn-lt"/>
                <a:cs typeface="+mn-lt"/>
              </a:rPr>
              <a:t>Są</a:t>
            </a:r>
            <a:r>
              <a:rPr lang="en-US" sz="3200" dirty="0">
                <a:latin typeface="Calibri Light"/>
                <a:ea typeface="+mn-lt"/>
                <a:cs typeface="+mn-lt"/>
              </a:rPr>
              <a:t> to </a:t>
            </a:r>
            <a:r>
              <a:rPr lang="en-US" sz="3200" dirty="0" err="1">
                <a:latin typeface="Calibri Light"/>
                <a:ea typeface="+mn-lt"/>
                <a:cs typeface="+mn-lt"/>
              </a:rPr>
              <a:t>najlepsze</a:t>
            </a:r>
            <a:r>
              <a:rPr lang="en-US" sz="3200" dirty="0">
                <a:latin typeface="Calibri Light"/>
                <a:ea typeface="+mn-lt"/>
                <a:cs typeface="+mn-lt"/>
              </a:rPr>
              <a:t> </a:t>
            </a:r>
            <a:r>
              <a:rPr lang="en-US" sz="3200" dirty="0" err="1">
                <a:latin typeface="Calibri Light"/>
                <a:ea typeface="+mn-lt"/>
                <a:cs typeface="+mn-lt"/>
              </a:rPr>
              <a:t>statystyki</a:t>
            </a:r>
            <a:r>
              <a:rPr lang="en-US" sz="3200" dirty="0">
                <a:latin typeface="Calibri Light"/>
                <a:ea typeface="+mn-lt"/>
                <a:cs typeface="+mn-lt"/>
              </a:rPr>
              <a:t> </a:t>
            </a:r>
            <a:br>
              <a:rPr lang="en-US" sz="3200" dirty="0">
                <a:latin typeface="Calibri Light"/>
                <a:ea typeface="+mn-lt"/>
                <a:cs typeface="+mn-lt"/>
              </a:rPr>
            </a:br>
            <a:r>
              <a:rPr lang="en-US" sz="3200" dirty="0">
                <a:latin typeface="Calibri Light"/>
                <a:ea typeface="+mn-lt"/>
                <a:cs typeface="+mn-lt"/>
              </a:rPr>
              <a:t>w </a:t>
            </a:r>
            <a:r>
              <a:rPr lang="en-US" sz="3200" dirty="0" err="1">
                <a:latin typeface="Calibri Light"/>
                <a:ea typeface="+mn-lt"/>
                <a:cs typeface="+mn-lt"/>
              </a:rPr>
              <a:t>czytelnictwie</a:t>
            </a:r>
            <a:r>
              <a:rPr lang="en-US" sz="3200" dirty="0">
                <a:latin typeface="Calibri Light"/>
                <a:ea typeface="+mn-lt"/>
                <a:cs typeface="+mn-lt"/>
              </a:rPr>
              <a:t> od 6 </a:t>
            </a:r>
            <a:r>
              <a:rPr lang="en-US" sz="3200" dirty="0" err="1">
                <a:latin typeface="Calibri Light"/>
                <a:ea typeface="+mn-lt"/>
                <a:cs typeface="+mn-lt"/>
              </a:rPr>
              <a:t>lat</a:t>
            </a:r>
            <a:r>
              <a:rPr lang="en-US" sz="3200" dirty="0">
                <a:latin typeface="Calibri Light"/>
                <a:ea typeface="+mn-lt"/>
                <a:cs typeface="+mn-lt"/>
              </a:rPr>
              <a:t>!</a:t>
            </a:r>
            <a:endParaRPr lang="pl-PL" sz="3200">
              <a:latin typeface="Calibri Light"/>
              <a:cs typeface="Calibri Light"/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6C8D16C4-E6C2-69D2-E307-81280344E6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64" r="1760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779982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6AEF51A9-D95B-99FC-D36A-EEAB15FD86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30" name="Rectangle 2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36B8CAF-159D-4AD5-DA3D-3FD61F7C8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/>
              <a:t>Poszerza słownictwo</a:t>
            </a:r>
            <a:endParaRPr lang="pl-PL" sz="5400" b="1">
              <a:cs typeface="Calibri Light"/>
            </a:endParaRPr>
          </a:p>
          <a:p>
            <a:endParaRPr lang="pl-PL" sz="4000" dirty="0">
              <a:cs typeface="Calibri Light"/>
            </a:endParaRP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0E5C5450-E816-0B52-A35E-49D45A7C7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1724753"/>
            <a:ext cx="3822189" cy="445221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buNone/>
            </a:pPr>
            <a:r>
              <a:rPr lang="en-US" sz="3200" dirty="0" err="1">
                <a:latin typeface="Calibri Light"/>
                <a:ea typeface="+mn-lt"/>
                <a:cs typeface="+mn-lt"/>
              </a:rPr>
              <a:t>Im</a:t>
            </a:r>
            <a:r>
              <a:rPr lang="en-US" sz="3200" dirty="0">
                <a:latin typeface="Calibri Light"/>
                <a:ea typeface="+mn-lt"/>
                <a:cs typeface="+mn-lt"/>
              </a:rPr>
              <a:t> </a:t>
            </a:r>
            <a:r>
              <a:rPr lang="en-US" sz="3200" dirty="0" err="1">
                <a:latin typeface="Calibri Light"/>
                <a:ea typeface="+mn-lt"/>
                <a:cs typeface="+mn-lt"/>
              </a:rPr>
              <a:t>więcej</a:t>
            </a:r>
            <a:r>
              <a:rPr lang="en-US" sz="3200" dirty="0">
                <a:latin typeface="Calibri Light"/>
                <a:ea typeface="+mn-lt"/>
                <a:cs typeface="+mn-lt"/>
              </a:rPr>
              <a:t> </a:t>
            </a:r>
            <a:r>
              <a:rPr lang="en-US" sz="3200" dirty="0" err="1">
                <a:latin typeface="Calibri Light"/>
                <a:ea typeface="+mn-lt"/>
                <a:cs typeface="+mn-lt"/>
              </a:rPr>
              <a:t>czytamy</a:t>
            </a:r>
            <a:r>
              <a:rPr lang="en-US" sz="3200" dirty="0">
                <a:latin typeface="Calibri Light"/>
                <a:ea typeface="+mn-lt"/>
                <a:cs typeface="+mn-lt"/>
              </a:rPr>
              <a:t>, </a:t>
            </a:r>
            <a:r>
              <a:rPr lang="en-US" sz="3200" dirty="0" err="1">
                <a:latin typeface="Calibri Light"/>
                <a:ea typeface="+mn-lt"/>
                <a:cs typeface="+mn-lt"/>
              </a:rPr>
              <a:t>tym</a:t>
            </a:r>
            <a:r>
              <a:rPr lang="en-US" sz="3200" dirty="0">
                <a:latin typeface="Calibri Light"/>
                <a:ea typeface="+mn-lt"/>
                <a:cs typeface="+mn-lt"/>
              </a:rPr>
              <a:t> </a:t>
            </a:r>
            <a:r>
              <a:rPr lang="en-US" sz="3200" dirty="0" err="1">
                <a:latin typeface="Calibri Light"/>
                <a:ea typeface="+mn-lt"/>
                <a:cs typeface="+mn-lt"/>
              </a:rPr>
              <a:t>większy</a:t>
            </a:r>
            <a:r>
              <a:rPr lang="en-US" sz="3200" dirty="0">
                <a:latin typeface="Calibri Light"/>
                <a:ea typeface="+mn-lt"/>
                <a:cs typeface="+mn-lt"/>
              </a:rPr>
              <a:t> </a:t>
            </a:r>
            <a:r>
              <a:rPr lang="en-US" sz="3200" dirty="0" err="1">
                <a:latin typeface="Calibri Light"/>
                <a:ea typeface="+mn-lt"/>
                <a:cs typeface="+mn-lt"/>
              </a:rPr>
              <a:t>mamy</a:t>
            </a:r>
            <a:r>
              <a:rPr lang="en-US" sz="3200" dirty="0">
                <a:latin typeface="Calibri Light"/>
                <a:ea typeface="+mn-lt"/>
                <a:cs typeface="+mn-lt"/>
              </a:rPr>
              <a:t> </a:t>
            </a:r>
            <a:r>
              <a:rPr lang="en-US" sz="3200" dirty="0" err="1">
                <a:latin typeface="Calibri Light"/>
                <a:ea typeface="+mn-lt"/>
                <a:cs typeface="+mn-lt"/>
              </a:rPr>
              <a:t>kontakt</a:t>
            </a:r>
            <a:r>
              <a:rPr lang="en-US" sz="3200" dirty="0">
                <a:latin typeface="Calibri Light"/>
                <a:ea typeface="+mn-lt"/>
                <a:cs typeface="+mn-lt"/>
              </a:rPr>
              <a:t> z </a:t>
            </a:r>
            <a:r>
              <a:rPr lang="en-US" sz="3200" dirty="0" err="1">
                <a:latin typeface="Calibri Light"/>
                <a:ea typeface="+mn-lt"/>
                <a:cs typeface="+mn-lt"/>
              </a:rPr>
              <a:t>rozmaitym</a:t>
            </a:r>
            <a:r>
              <a:rPr lang="en-US" sz="3200" dirty="0">
                <a:latin typeface="Calibri Light"/>
                <a:ea typeface="+mn-lt"/>
                <a:cs typeface="+mn-lt"/>
              </a:rPr>
              <a:t>, a </a:t>
            </a:r>
            <a:r>
              <a:rPr lang="en-US" sz="3200" dirty="0" err="1">
                <a:latin typeface="Calibri Light"/>
                <a:ea typeface="+mn-lt"/>
                <a:cs typeface="+mn-lt"/>
              </a:rPr>
              <a:t>nawet</a:t>
            </a:r>
            <a:r>
              <a:rPr lang="en-US" sz="3200" dirty="0">
                <a:latin typeface="Calibri Light"/>
                <a:ea typeface="+mn-lt"/>
                <a:cs typeface="+mn-lt"/>
              </a:rPr>
              <a:t> </a:t>
            </a:r>
            <a:r>
              <a:rPr lang="en-US" sz="3200" dirty="0" err="1">
                <a:latin typeface="Calibri Light"/>
                <a:ea typeface="+mn-lt"/>
                <a:cs typeface="+mn-lt"/>
              </a:rPr>
              <a:t>całkiem</a:t>
            </a:r>
            <a:r>
              <a:rPr lang="en-US" sz="3200" dirty="0">
                <a:latin typeface="Calibri Light"/>
                <a:ea typeface="+mn-lt"/>
                <a:cs typeface="+mn-lt"/>
              </a:rPr>
              <a:t> </a:t>
            </a:r>
            <a:r>
              <a:rPr lang="en-US" sz="3200" dirty="0" err="1">
                <a:latin typeface="Calibri Light"/>
                <a:ea typeface="+mn-lt"/>
                <a:cs typeface="+mn-lt"/>
              </a:rPr>
              <a:t>nieznanym</a:t>
            </a:r>
            <a:r>
              <a:rPr lang="en-US" sz="3200" dirty="0">
                <a:latin typeface="Calibri Light"/>
                <a:ea typeface="+mn-lt"/>
                <a:cs typeface="+mn-lt"/>
              </a:rPr>
              <a:t> </a:t>
            </a:r>
            <a:r>
              <a:rPr lang="en-US" sz="3200" dirty="0" err="1">
                <a:latin typeface="Calibri Light"/>
                <a:ea typeface="+mn-lt"/>
                <a:cs typeface="+mn-lt"/>
              </a:rPr>
              <a:t>dla</a:t>
            </a:r>
            <a:r>
              <a:rPr lang="en-US" sz="3200" dirty="0">
                <a:latin typeface="Calibri Light"/>
                <a:ea typeface="+mn-lt"/>
                <a:cs typeface="+mn-lt"/>
              </a:rPr>
              <a:t> </a:t>
            </a:r>
            <a:r>
              <a:rPr lang="en-US" sz="3200" dirty="0" err="1">
                <a:latin typeface="Calibri Light"/>
                <a:ea typeface="+mn-lt"/>
                <a:cs typeface="+mn-lt"/>
              </a:rPr>
              <a:t>nas</a:t>
            </a:r>
            <a:r>
              <a:rPr lang="en-US" sz="3200" dirty="0">
                <a:latin typeface="Calibri Light"/>
                <a:ea typeface="+mn-lt"/>
                <a:cs typeface="+mn-lt"/>
              </a:rPr>
              <a:t> </a:t>
            </a:r>
            <a:r>
              <a:rPr lang="en-US" sz="3200" dirty="0" err="1">
                <a:latin typeface="Calibri Light"/>
                <a:ea typeface="+mn-lt"/>
                <a:cs typeface="+mn-lt"/>
              </a:rPr>
              <a:t>słownictwem</a:t>
            </a:r>
            <a:r>
              <a:rPr lang="en-US" sz="3200" dirty="0">
                <a:latin typeface="Calibri Light"/>
                <a:ea typeface="+mn-lt"/>
                <a:cs typeface="+mn-lt"/>
              </a:rPr>
              <a:t>. </a:t>
            </a:r>
            <a:br>
              <a:rPr lang="en-US" sz="3200" dirty="0">
                <a:latin typeface="Calibri Light"/>
                <a:ea typeface="+mn-lt"/>
                <a:cs typeface="+mn-lt"/>
              </a:rPr>
            </a:br>
            <a:r>
              <a:rPr lang="en-US" sz="3200" dirty="0">
                <a:latin typeface="Calibri Light"/>
                <a:ea typeface="+mn-lt"/>
                <a:cs typeface="+mn-lt"/>
              </a:rPr>
              <a:t>Taki </a:t>
            </a:r>
            <a:r>
              <a:rPr lang="en-US" sz="3200" dirty="0" err="1">
                <a:latin typeface="Calibri Light"/>
                <a:ea typeface="+mn-lt"/>
                <a:cs typeface="+mn-lt"/>
              </a:rPr>
              <a:t>kontakt</a:t>
            </a:r>
            <a:r>
              <a:rPr lang="en-US" sz="3200" dirty="0">
                <a:latin typeface="Calibri Light"/>
                <a:ea typeface="+mn-lt"/>
                <a:cs typeface="+mn-lt"/>
              </a:rPr>
              <a:t> </a:t>
            </a:r>
            <a:r>
              <a:rPr lang="en-US" sz="3200" dirty="0" err="1">
                <a:latin typeface="Calibri Light"/>
                <a:ea typeface="+mn-lt"/>
                <a:cs typeface="+mn-lt"/>
              </a:rPr>
              <a:t>automatycznie</a:t>
            </a:r>
            <a:r>
              <a:rPr lang="en-US" sz="3200" dirty="0">
                <a:latin typeface="Calibri Light"/>
                <a:ea typeface="+mn-lt"/>
                <a:cs typeface="+mn-lt"/>
              </a:rPr>
              <a:t> </a:t>
            </a:r>
            <a:r>
              <a:rPr lang="en-US" sz="3200" dirty="0" err="1">
                <a:latin typeface="Calibri Light"/>
                <a:ea typeface="+mn-lt"/>
                <a:cs typeface="+mn-lt"/>
              </a:rPr>
              <a:t>poszerza</a:t>
            </a:r>
            <a:r>
              <a:rPr lang="en-US" sz="3200" dirty="0">
                <a:latin typeface="Calibri Light"/>
                <a:ea typeface="+mn-lt"/>
                <a:cs typeface="+mn-lt"/>
              </a:rPr>
              <a:t> </a:t>
            </a:r>
            <a:r>
              <a:rPr lang="en-US" sz="3200" dirty="0" err="1">
                <a:latin typeface="Calibri Light"/>
                <a:ea typeface="+mn-lt"/>
                <a:cs typeface="+mn-lt"/>
              </a:rPr>
              <a:t>nasz</a:t>
            </a:r>
            <a:r>
              <a:rPr lang="en-US" sz="3200" dirty="0">
                <a:latin typeface="Calibri Light"/>
                <a:ea typeface="+mn-lt"/>
                <a:cs typeface="+mn-lt"/>
              </a:rPr>
              <a:t> </a:t>
            </a:r>
            <a:r>
              <a:rPr lang="en-US" sz="3200" dirty="0" err="1">
                <a:latin typeface="Calibri Light"/>
                <a:ea typeface="+mn-lt"/>
                <a:cs typeface="+mn-lt"/>
              </a:rPr>
              <a:t>zasób</a:t>
            </a:r>
            <a:r>
              <a:rPr lang="en-US" sz="3200" dirty="0">
                <a:latin typeface="Calibri Light"/>
                <a:ea typeface="+mn-lt"/>
                <a:cs typeface="+mn-lt"/>
              </a:rPr>
              <a:t> </a:t>
            </a:r>
            <a:r>
              <a:rPr lang="en-US" sz="3200" dirty="0" err="1">
                <a:latin typeface="Calibri Light"/>
                <a:ea typeface="+mn-lt"/>
                <a:cs typeface="+mn-lt"/>
              </a:rPr>
              <a:t>słów</a:t>
            </a:r>
            <a:r>
              <a:rPr lang="en-US" sz="3200" dirty="0">
                <a:latin typeface="Calibri Light"/>
                <a:ea typeface="+mn-lt"/>
                <a:cs typeface="+mn-lt"/>
              </a:rPr>
              <a:t>.</a:t>
            </a:r>
            <a:endParaRPr lang="pl-PL" sz="3200">
              <a:latin typeface="Calibri Light"/>
              <a:cs typeface="Calibri"/>
            </a:endParaRPr>
          </a:p>
          <a:p>
            <a:pPr>
              <a:buNone/>
            </a:pPr>
            <a:endParaRPr lang="en-US"/>
          </a:p>
          <a:p>
            <a:pPr marL="0" indent="0">
              <a:buNone/>
            </a:pP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6427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449F626-9CBD-C5B9-069B-1F2AA1BAF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353" y="399260"/>
            <a:ext cx="4368602" cy="1956841"/>
          </a:xfrm>
        </p:spPr>
        <p:txBody>
          <a:bodyPr anchor="b">
            <a:normAutofit/>
          </a:bodyPr>
          <a:lstStyle/>
          <a:p>
            <a:r>
              <a:rPr lang="pl-PL" sz="4800" b="1" dirty="0"/>
              <a:t>Poprawia pamięć</a:t>
            </a:r>
            <a:endParaRPr lang="pl-PL" sz="4800" b="1" dirty="0">
              <a:cs typeface="Calibri Light"/>
            </a:endParaRPr>
          </a:p>
          <a:p>
            <a:endParaRPr lang="pl-PL" sz="5400" dirty="0">
              <a:cs typeface="Calibri Light"/>
            </a:endParaRP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998F067-408C-23E0-406D-AE85C2B30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625" y="2768990"/>
            <a:ext cx="4243589" cy="375421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2400" dirty="0" err="1">
                <a:latin typeface="Calibri Light"/>
                <a:ea typeface="+mn-lt"/>
                <a:cs typeface="+mn-lt"/>
              </a:rPr>
              <a:t>Podczas</a:t>
            </a:r>
            <a:r>
              <a:rPr lang="en-US" sz="2400" dirty="0">
                <a:latin typeface="Calibri Light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 Light"/>
                <a:ea typeface="+mn-lt"/>
                <a:cs typeface="+mn-lt"/>
              </a:rPr>
              <a:t>czytania</a:t>
            </a:r>
            <a:r>
              <a:rPr lang="en-US" sz="2400" dirty="0">
                <a:latin typeface="Calibri Light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 Light"/>
                <a:ea typeface="+mn-lt"/>
                <a:cs typeface="+mn-lt"/>
              </a:rPr>
              <a:t>spotykamy</a:t>
            </a:r>
            <a:r>
              <a:rPr lang="en-US" sz="2400" dirty="0">
                <a:latin typeface="Calibri Light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 Light"/>
                <a:ea typeface="+mn-lt"/>
                <a:cs typeface="+mn-lt"/>
              </a:rPr>
              <a:t>się</a:t>
            </a:r>
            <a:r>
              <a:rPr lang="en-US" sz="2400" dirty="0">
                <a:latin typeface="Calibri Light"/>
                <a:ea typeface="+mn-lt"/>
                <a:cs typeface="+mn-lt"/>
              </a:rPr>
              <a:t> </a:t>
            </a:r>
            <a:br>
              <a:rPr lang="en-US" sz="2400" dirty="0">
                <a:latin typeface="Calibri Light"/>
                <a:ea typeface="+mn-lt"/>
                <a:cs typeface="+mn-lt"/>
              </a:rPr>
            </a:br>
            <a:r>
              <a:rPr lang="en-US" sz="2400" dirty="0">
                <a:latin typeface="Calibri Light"/>
                <a:ea typeface="+mn-lt"/>
                <a:cs typeface="+mn-lt"/>
              </a:rPr>
              <a:t>z </a:t>
            </a:r>
            <a:r>
              <a:rPr lang="en-US" sz="2400" dirty="0" err="1">
                <a:latin typeface="Calibri Light"/>
                <a:ea typeface="+mn-lt"/>
                <a:cs typeface="+mn-lt"/>
              </a:rPr>
              <a:t>wieloma</a:t>
            </a:r>
            <a:r>
              <a:rPr lang="en-US" sz="2400" dirty="0">
                <a:latin typeface="Calibri Light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 Light"/>
                <a:ea typeface="+mn-lt"/>
                <a:cs typeface="+mn-lt"/>
              </a:rPr>
              <a:t>rzeczami</a:t>
            </a:r>
            <a:r>
              <a:rPr lang="en-US" sz="2400" dirty="0">
                <a:latin typeface="Calibri Light"/>
                <a:ea typeface="+mn-lt"/>
                <a:cs typeface="+mn-lt"/>
              </a:rPr>
              <a:t> do </a:t>
            </a:r>
            <a:r>
              <a:rPr lang="en-US" sz="2400" dirty="0" err="1">
                <a:latin typeface="Calibri Light"/>
                <a:ea typeface="+mn-lt"/>
                <a:cs typeface="+mn-lt"/>
              </a:rPr>
              <a:t>zapamiętania</a:t>
            </a:r>
            <a:r>
              <a:rPr lang="en-US" sz="2400" dirty="0">
                <a:latin typeface="Calibri Light"/>
                <a:ea typeface="+mn-lt"/>
                <a:cs typeface="+mn-lt"/>
              </a:rPr>
              <a:t>: </a:t>
            </a:r>
            <a:r>
              <a:rPr lang="en-US" sz="2400" dirty="0" err="1">
                <a:latin typeface="Calibri Light"/>
                <a:ea typeface="+mn-lt"/>
                <a:cs typeface="+mn-lt"/>
              </a:rPr>
              <a:t>imiona</a:t>
            </a:r>
            <a:r>
              <a:rPr lang="en-US" sz="2400" dirty="0">
                <a:latin typeface="Calibri Light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 Light"/>
                <a:ea typeface="+mn-lt"/>
                <a:cs typeface="+mn-lt"/>
              </a:rPr>
              <a:t>bohaterów</a:t>
            </a:r>
            <a:r>
              <a:rPr lang="en-US" sz="2400" dirty="0">
                <a:latin typeface="Calibri Light"/>
                <a:ea typeface="+mn-lt"/>
                <a:cs typeface="+mn-lt"/>
              </a:rPr>
              <a:t>, ich </a:t>
            </a:r>
            <a:r>
              <a:rPr lang="en-US" sz="2400" dirty="0" err="1">
                <a:latin typeface="Calibri Light"/>
                <a:ea typeface="+mn-lt"/>
                <a:cs typeface="+mn-lt"/>
              </a:rPr>
              <a:t>charaktery</a:t>
            </a:r>
            <a:r>
              <a:rPr lang="en-US" sz="2400" dirty="0">
                <a:latin typeface="Calibri Light"/>
                <a:ea typeface="+mn-lt"/>
                <a:cs typeface="+mn-lt"/>
              </a:rPr>
              <a:t>, </a:t>
            </a:r>
            <a:r>
              <a:rPr lang="en-US" sz="2400" dirty="0" err="1">
                <a:latin typeface="Calibri Light"/>
                <a:ea typeface="+mn-lt"/>
                <a:cs typeface="+mn-lt"/>
              </a:rPr>
              <a:t>historie</a:t>
            </a:r>
            <a:r>
              <a:rPr lang="en-US" sz="2400" dirty="0">
                <a:latin typeface="Calibri Light"/>
                <a:ea typeface="+mn-lt"/>
                <a:cs typeface="+mn-lt"/>
              </a:rPr>
              <a:t>, </a:t>
            </a:r>
            <a:r>
              <a:rPr lang="en-US" sz="2400" dirty="0" err="1">
                <a:latin typeface="Calibri Light"/>
                <a:ea typeface="+mn-lt"/>
                <a:cs typeface="+mn-lt"/>
              </a:rPr>
              <a:t>relacje</a:t>
            </a:r>
            <a:r>
              <a:rPr lang="en-US" sz="2400" dirty="0">
                <a:latin typeface="Calibri Light"/>
                <a:ea typeface="+mn-lt"/>
                <a:cs typeface="+mn-lt"/>
              </a:rPr>
              <a:t> </a:t>
            </a:r>
            <a:br>
              <a:rPr lang="en-US" sz="2400" dirty="0">
                <a:latin typeface="Calibri Light"/>
                <a:ea typeface="+mn-lt"/>
                <a:cs typeface="+mn-lt"/>
              </a:rPr>
            </a:br>
            <a:r>
              <a:rPr lang="en-US" sz="2400" dirty="0">
                <a:latin typeface="Calibri Light"/>
                <a:ea typeface="+mn-lt"/>
                <a:cs typeface="+mn-lt"/>
              </a:rPr>
              <a:t>z </a:t>
            </a:r>
            <a:r>
              <a:rPr lang="en-US" sz="2400" dirty="0" err="1">
                <a:latin typeface="Calibri Light"/>
                <a:ea typeface="+mn-lt"/>
                <a:cs typeface="+mn-lt"/>
              </a:rPr>
              <a:t>innymi</a:t>
            </a:r>
            <a:r>
              <a:rPr lang="en-US" sz="2400" dirty="0">
                <a:latin typeface="Calibri Light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 Light"/>
                <a:ea typeface="+mn-lt"/>
                <a:cs typeface="+mn-lt"/>
              </a:rPr>
              <a:t>postaciami</a:t>
            </a:r>
            <a:r>
              <a:rPr lang="en-US" sz="2400" dirty="0">
                <a:latin typeface="Calibri Light"/>
                <a:ea typeface="+mn-lt"/>
                <a:cs typeface="+mn-lt"/>
              </a:rPr>
              <a:t>, </a:t>
            </a:r>
            <a:r>
              <a:rPr lang="en-US" sz="2400" dirty="0" err="1">
                <a:latin typeface="Calibri Light"/>
                <a:ea typeface="+mn-lt"/>
                <a:cs typeface="+mn-lt"/>
              </a:rPr>
              <a:t>miejsca</a:t>
            </a:r>
            <a:r>
              <a:rPr lang="en-US" sz="2400" dirty="0">
                <a:latin typeface="Calibri Light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 Light"/>
                <a:ea typeface="+mn-lt"/>
                <a:cs typeface="+mn-lt"/>
              </a:rPr>
              <a:t>oraz</a:t>
            </a:r>
            <a:r>
              <a:rPr lang="en-US" sz="2400" dirty="0">
                <a:latin typeface="Calibri Light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 Light"/>
                <a:ea typeface="+mn-lt"/>
                <a:cs typeface="+mn-lt"/>
              </a:rPr>
              <a:t>różne</a:t>
            </a:r>
            <a:r>
              <a:rPr lang="en-US" sz="2400" dirty="0">
                <a:latin typeface="Calibri Light"/>
                <a:ea typeface="+mn-lt"/>
                <a:cs typeface="+mn-lt"/>
              </a:rPr>
              <a:t> </a:t>
            </a:r>
            <a:r>
              <a:rPr lang="en-US" sz="2400" dirty="0" err="1">
                <a:latin typeface="Calibri Light"/>
                <a:ea typeface="+mn-lt"/>
                <a:cs typeface="+mn-lt"/>
              </a:rPr>
              <a:t>wątki</a:t>
            </a:r>
            <a:r>
              <a:rPr lang="en-US" sz="2400" dirty="0">
                <a:latin typeface="Calibri Light"/>
                <a:ea typeface="+mn-lt"/>
                <a:cs typeface="+mn-lt"/>
              </a:rPr>
              <a:t>. W </a:t>
            </a:r>
            <a:r>
              <a:rPr lang="en-US" sz="2400" dirty="0" err="1">
                <a:latin typeface="Calibri Light"/>
                <a:ea typeface="+mn-lt"/>
                <a:cs typeface="+mn-lt"/>
              </a:rPr>
              <a:t>tym</a:t>
            </a:r>
            <a:r>
              <a:rPr lang="en-US" sz="2400" dirty="0">
                <a:latin typeface="Calibri Light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 Light"/>
                <a:ea typeface="+mn-lt"/>
                <a:cs typeface="+mn-lt"/>
              </a:rPr>
              <a:t>czasie</a:t>
            </a:r>
            <a:r>
              <a:rPr lang="en-US" sz="2400" dirty="0">
                <a:latin typeface="Calibri Light"/>
                <a:ea typeface="+mn-lt"/>
                <a:cs typeface="+mn-lt"/>
              </a:rPr>
              <a:t> </a:t>
            </a:r>
            <a:br>
              <a:rPr lang="en-US" sz="2400" dirty="0">
                <a:latin typeface="Calibri Light"/>
                <a:ea typeface="+mn-lt"/>
                <a:cs typeface="+mn-lt"/>
              </a:rPr>
            </a:br>
            <a:r>
              <a:rPr lang="en-US" sz="2400" dirty="0">
                <a:latin typeface="Calibri Light"/>
                <a:ea typeface="+mn-lt"/>
                <a:cs typeface="+mn-lt"/>
              </a:rPr>
              <a:t>w </a:t>
            </a:r>
            <a:r>
              <a:rPr lang="en-US" sz="2400" dirty="0" err="1">
                <a:latin typeface="Calibri Light"/>
                <a:ea typeface="+mn-lt"/>
                <a:cs typeface="+mn-lt"/>
              </a:rPr>
              <a:t>mózgu</a:t>
            </a:r>
            <a:r>
              <a:rPr lang="en-US" sz="2400" dirty="0">
                <a:latin typeface="Calibri Light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 Light"/>
                <a:ea typeface="+mn-lt"/>
                <a:cs typeface="+mn-lt"/>
              </a:rPr>
              <a:t>tworzą</a:t>
            </a:r>
            <a:r>
              <a:rPr lang="en-US" sz="2400" dirty="0">
                <a:latin typeface="Calibri Light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 Light"/>
                <a:ea typeface="+mn-lt"/>
                <a:cs typeface="+mn-lt"/>
              </a:rPr>
              <a:t>się</a:t>
            </a:r>
            <a:r>
              <a:rPr lang="en-US" sz="2400" dirty="0">
                <a:latin typeface="Calibri Light"/>
                <a:ea typeface="+mn-lt"/>
                <a:cs typeface="+mn-lt"/>
              </a:rPr>
              <a:t> </a:t>
            </a:r>
            <a:r>
              <a:rPr lang="en-US" sz="2400" dirty="0" err="1">
                <a:latin typeface="Calibri Light"/>
                <a:ea typeface="+mn-lt"/>
                <a:cs typeface="+mn-lt"/>
              </a:rPr>
              <a:t>nowe</a:t>
            </a:r>
            <a:r>
              <a:rPr lang="en-US" sz="2400" dirty="0">
                <a:latin typeface="Calibri Light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 Light"/>
                <a:ea typeface="+mn-lt"/>
                <a:cs typeface="+mn-lt"/>
              </a:rPr>
              <a:t>synapsy</a:t>
            </a:r>
            <a:r>
              <a:rPr lang="en-US" sz="2400" dirty="0">
                <a:latin typeface="Calibri Light"/>
                <a:ea typeface="+mn-lt"/>
                <a:cs typeface="+mn-lt"/>
              </a:rPr>
              <a:t>, a </a:t>
            </a:r>
            <a:r>
              <a:rPr lang="en-US" sz="2400" dirty="0" err="1">
                <a:latin typeface="Calibri Light"/>
                <a:ea typeface="+mn-lt"/>
                <a:cs typeface="+mn-lt"/>
              </a:rPr>
              <a:t>te</a:t>
            </a:r>
            <a:r>
              <a:rPr lang="en-US" sz="2400" dirty="0">
                <a:latin typeface="Calibri Light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 Light"/>
                <a:ea typeface="+mn-lt"/>
                <a:cs typeface="+mn-lt"/>
              </a:rPr>
              <a:t>istniejące</a:t>
            </a:r>
            <a:r>
              <a:rPr lang="en-US" sz="2400" dirty="0">
                <a:latin typeface="Calibri Light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 Light"/>
                <a:ea typeface="+mn-lt"/>
                <a:cs typeface="+mn-lt"/>
              </a:rPr>
              <a:t>się</a:t>
            </a:r>
            <a:r>
              <a:rPr lang="en-US" sz="2400" dirty="0">
                <a:latin typeface="Calibri Light"/>
                <a:ea typeface="+mn-lt"/>
                <a:cs typeface="+mn-lt"/>
              </a:rPr>
              <a:t> </a:t>
            </a:r>
            <a:r>
              <a:rPr lang="en-US" sz="2400" dirty="0" err="1">
                <a:latin typeface="Calibri Light"/>
                <a:ea typeface="+mn-lt"/>
                <a:cs typeface="+mn-lt"/>
              </a:rPr>
              <a:t>wzmacniają</a:t>
            </a:r>
            <a:r>
              <a:rPr lang="en-US" sz="2400" dirty="0">
                <a:latin typeface="Calibri Light"/>
                <a:ea typeface="+mn-lt"/>
                <a:cs typeface="+mn-lt"/>
              </a:rPr>
              <a:t>. Z </a:t>
            </a:r>
            <a:r>
              <a:rPr lang="en-US" sz="2400" dirty="0" err="1">
                <a:latin typeface="Calibri Light"/>
                <a:ea typeface="+mn-lt"/>
                <a:cs typeface="+mn-lt"/>
              </a:rPr>
              <a:t>tego</a:t>
            </a:r>
            <a:r>
              <a:rPr lang="en-US" sz="2400" dirty="0">
                <a:latin typeface="Calibri Light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 Light"/>
                <a:ea typeface="+mn-lt"/>
                <a:cs typeface="+mn-lt"/>
              </a:rPr>
              <a:t>powodu</a:t>
            </a:r>
            <a:r>
              <a:rPr lang="en-US" sz="2400" dirty="0">
                <a:latin typeface="Calibri Light"/>
                <a:ea typeface="+mn-lt"/>
                <a:cs typeface="+mn-lt"/>
              </a:rPr>
              <a:t> </a:t>
            </a:r>
            <a:r>
              <a:rPr lang="en-US" sz="2400" dirty="0" err="1">
                <a:latin typeface="Calibri Light"/>
                <a:ea typeface="+mn-lt"/>
                <a:cs typeface="+mn-lt"/>
              </a:rPr>
              <a:t>nasza</a:t>
            </a:r>
            <a:r>
              <a:rPr lang="en-US" sz="2400" dirty="0">
                <a:latin typeface="Calibri Light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 Light"/>
                <a:ea typeface="+mn-lt"/>
                <a:cs typeface="+mn-lt"/>
              </a:rPr>
              <a:t>pamięć</a:t>
            </a:r>
            <a:r>
              <a:rPr lang="en-US" sz="2400" dirty="0">
                <a:latin typeface="Calibri Light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 Light"/>
                <a:ea typeface="+mn-lt"/>
                <a:cs typeface="+mn-lt"/>
              </a:rPr>
              <a:t>pozostaje</a:t>
            </a:r>
            <a:r>
              <a:rPr lang="en-US" sz="2400" dirty="0">
                <a:latin typeface="Calibri Light"/>
                <a:ea typeface="+mn-lt"/>
                <a:cs typeface="+mn-lt"/>
              </a:rPr>
              <a:t> w </a:t>
            </a:r>
            <a:r>
              <a:rPr lang="en-US" sz="2400" dirty="0" err="1">
                <a:latin typeface="Calibri Light"/>
                <a:ea typeface="+mn-lt"/>
                <a:cs typeface="+mn-lt"/>
              </a:rPr>
              <a:t>dobrej</a:t>
            </a:r>
            <a:r>
              <a:rPr lang="en-US" sz="2400" dirty="0">
                <a:latin typeface="Calibri Light"/>
                <a:ea typeface="+mn-lt"/>
                <a:cs typeface="+mn-lt"/>
              </a:rPr>
              <a:t> </a:t>
            </a:r>
            <a:r>
              <a:rPr lang="en-US" sz="2400" dirty="0" err="1">
                <a:latin typeface="Calibri Light"/>
                <a:ea typeface="+mn-lt"/>
                <a:cs typeface="+mn-lt"/>
              </a:rPr>
              <a:t>kondycji</a:t>
            </a:r>
            <a:r>
              <a:rPr lang="en-US" sz="2400" dirty="0">
                <a:latin typeface="Calibri Light"/>
                <a:ea typeface="+mn-lt"/>
                <a:cs typeface="+mn-lt"/>
              </a:rPr>
              <a:t>.</a:t>
            </a:r>
            <a:endParaRPr lang="en-US" sz="2400">
              <a:latin typeface="Calibri Light"/>
              <a:cs typeface="Calibri"/>
            </a:endParaRPr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BB16FC95-CE7E-A6CC-14AC-5DFA2301D2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74" r="-1" b="3014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742312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ekst, książka, półka, wewnątrz&#10;&#10;Opis wygenerowany automatycznie">
            <a:extLst>
              <a:ext uri="{FF2B5EF4-FFF2-40B4-BE49-F238E27FC236}">
                <a16:creationId xmlns:a16="http://schemas.microsoft.com/office/drawing/2014/main" id="{04E7D2C8-998B-0B41-6F50-3B44C8354B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814" r="1068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A5DE573-E8B9-87A7-FED3-EB070CB7B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7246" y="1046306"/>
            <a:ext cx="3822189" cy="189991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pl-PL" sz="4800" b="1" dirty="0"/>
              <a:t>Inspiruje </a:t>
            </a:r>
            <a:br>
              <a:rPr lang="pl-PL" sz="4800" b="1" dirty="0"/>
            </a:br>
            <a:r>
              <a:rPr lang="pl-PL" sz="4800" b="1" dirty="0"/>
              <a:t>i </a:t>
            </a:r>
            <a:r>
              <a:rPr lang="pl-PL" sz="4800" b="1" dirty="0" smtClean="0"/>
              <a:t>rozwija </a:t>
            </a:r>
            <a:r>
              <a:rPr lang="pl-PL" sz="4800" b="1" dirty="0"/>
              <a:t>wyobraźnię</a:t>
            </a:r>
            <a:endParaRPr lang="pl-PL" sz="4800" b="1" dirty="0">
              <a:cs typeface="Calibri Light"/>
            </a:endParaRPr>
          </a:p>
          <a:p>
            <a:endParaRPr lang="pl-PL" sz="4800" b="1" dirty="0">
              <a:cs typeface="Calibri Light"/>
            </a:endParaRPr>
          </a:p>
          <a:p>
            <a:endParaRPr lang="pl-PL" sz="4800" b="1" dirty="0">
              <a:cs typeface="Calibri Light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29A69F-DD92-03AC-99C2-2278AEC8E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5428" y="2553636"/>
            <a:ext cx="4387120" cy="47543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buNone/>
            </a:pPr>
            <a:r>
              <a:rPr lang="pl-PL" dirty="0">
                <a:latin typeface="Calibri Light"/>
                <a:cs typeface="Calibri"/>
              </a:rPr>
              <a:t>Mając przed oczami tylko wyrazy, sami musimy wyobrażać sobie wydarzenia, które dzieją się w książce. </a:t>
            </a:r>
            <a:r>
              <a:rPr lang="pl-PL" dirty="0">
                <a:latin typeface="Calibri Light"/>
                <a:ea typeface="+mn-lt"/>
                <a:cs typeface="+mn-lt"/>
              </a:rPr>
              <a:t/>
            </a:r>
            <a:br>
              <a:rPr lang="pl-PL" dirty="0">
                <a:latin typeface="Calibri Light"/>
                <a:ea typeface="+mn-lt"/>
                <a:cs typeface="+mn-lt"/>
              </a:rPr>
            </a:br>
            <a:r>
              <a:rPr lang="pl-PL" dirty="0">
                <a:latin typeface="Calibri Light"/>
                <a:ea typeface="+mn-lt"/>
                <a:cs typeface="+mn-lt"/>
              </a:rPr>
              <a:t>Czytanie stymuluje prawą półkulę mózgu, co rozwija naszą wyobraźnię. </a:t>
            </a:r>
            <a:r>
              <a:rPr lang="pl-PL" dirty="0" smtClean="0">
                <a:latin typeface="Calibri Light"/>
                <a:ea typeface="+mn-lt"/>
                <a:cs typeface="+mn-lt"/>
              </a:rPr>
              <a:t>Postacie </a:t>
            </a:r>
            <a:r>
              <a:rPr lang="pl-PL" dirty="0">
                <a:latin typeface="Calibri Light"/>
                <a:ea typeface="+mn-lt"/>
                <a:cs typeface="+mn-lt"/>
              </a:rPr>
              <a:t>fikcyjne stanowią źródło inspiracji.</a:t>
            </a:r>
            <a:endParaRPr lang="pl-PL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1141199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CE8098E-9AAB-72EA-562B-67733F0F9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 algn="ctr"/>
            <a:r>
              <a:rPr lang="pl-PL" sz="5400" b="1" dirty="0">
                <a:cs typeface="Calibri Light"/>
              </a:rPr>
              <a:t>Nauka nowego języka</a:t>
            </a:r>
            <a:endParaRPr lang="pl-PL"/>
          </a:p>
        </p:txBody>
      </p:sp>
      <p:sp>
        <p:nvSpPr>
          <p:cNvPr id="2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A8B5D7D-32F9-77F1-3D38-91BB0D3A8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dirty="0" err="1">
                <a:latin typeface="Calibri Light"/>
                <a:cs typeface="Calibri" panose="020F0502020204030204"/>
              </a:rPr>
              <a:t>Dzięki</a:t>
            </a:r>
            <a:r>
              <a:rPr lang="en-US" dirty="0">
                <a:latin typeface="Calibri Light"/>
                <a:cs typeface="Calibri" panose="020F0502020204030204"/>
              </a:rPr>
              <a:t> </a:t>
            </a:r>
            <a:r>
              <a:rPr lang="en-US" dirty="0" err="1">
                <a:latin typeface="Calibri Light"/>
                <a:cs typeface="Calibri" panose="020F0502020204030204"/>
              </a:rPr>
              <a:t>czytaniu</a:t>
            </a:r>
            <a:r>
              <a:rPr lang="en-US" dirty="0">
                <a:latin typeface="Calibri Light"/>
                <a:cs typeface="Calibri" panose="020F0502020204030204"/>
              </a:rPr>
              <a:t> </a:t>
            </a:r>
            <a:br>
              <a:rPr lang="en-US" dirty="0">
                <a:latin typeface="Calibri Light"/>
                <a:cs typeface="Calibri" panose="020F0502020204030204"/>
              </a:rPr>
            </a:br>
            <a:r>
              <a:rPr lang="en-US" dirty="0">
                <a:latin typeface="Calibri Light"/>
                <a:cs typeface="Calibri" panose="020F0502020204030204"/>
              </a:rPr>
              <a:t>w </a:t>
            </a:r>
            <a:r>
              <a:rPr lang="en-US" dirty="0" err="1">
                <a:latin typeface="Calibri Light"/>
                <a:cs typeface="Calibri" panose="020F0502020204030204"/>
              </a:rPr>
              <a:t>obcym</a:t>
            </a:r>
            <a:r>
              <a:rPr lang="en-US" dirty="0">
                <a:latin typeface="Calibri Light"/>
                <a:cs typeface="Calibri" panose="020F0502020204030204"/>
              </a:rPr>
              <a:t> </a:t>
            </a:r>
            <a:r>
              <a:rPr lang="en-US" dirty="0" err="1">
                <a:latin typeface="Calibri Light"/>
                <a:cs typeface="Calibri" panose="020F0502020204030204"/>
              </a:rPr>
              <a:t>języku</a:t>
            </a:r>
            <a:r>
              <a:rPr lang="en-US" dirty="0">
                <a:latin typeface="Calibri Light"/>
                <a:cs typeface="Calibri" panose="020F0502020204030204"/>
              </a:rPr>
              <a:t> </a:t>
            </a:r>
            <a:r>
              <a:rPr lang="en-US" dirty="0" err="1">
                <a:latin typeface="Calibri Light"/>
                <a:ea typeface="+mn-lt"/>
                <a:cs typeface="+mn-lt"/>
              </a:rPr>
              <a:t>poznajemy</a:t>
            </a:r>
            <a:r>
              <a:rPr lang="en-US" dirty="0">
                <a:latin typeface="Calibri Light"/>
                <a:ea typeface="+mn-lt"/>
                <a:cs typeface="+mn-lt"/>
              </a:rPr>
              <a:t> </a:t>
            </a:r>
            <a:r>
              <a:rPr lang="en-US" dirty="0" err="1">
                <a:latin typeface="Calibri Light"/>
                <a:ea typeface="+mn-lt"/>
                <a:cs typeface="+mn-lt"/>
              </a:rPr>
              <a:t>nie</a:t>
            </a:r>
            <a:r>
              <a:rPr lang="en-US" dirty="0">
                <a:latin typeface="Calibri Light"/>
                <a:ea typeface="+mn-lt"/>
                <a:cs typeface="+mn-lt"/>
              </a:rPr>
              <a:t> </a:t>
            </a:r>
            <a:r>
              <a:rPr lang="en-US" dirty="0" err="1">
                <a:latin typeface="Calibri Light"/>
                <a:ea typeface="+mn-lt"/>
                <a:cs typeface="+mn-lt"/>
              </a:rPr>
              <a:t>tylko</a:t>
            </a:r>
            <a:r>
              <a:rPr lang="en-US" dirty="0">
                <a:latin typeface="Calibri Light"/>
                <a:ea typeface="+mn-lt"/>
                <a:cs typeface="+mn-lt"/>
              </a:rPr>
              <a:t> </a:t>
            </a:r>
            <a:r>
              <a:rPr lang="en-US" dirty="0" err="1">
                <a:latin typeface="Calibri Light"/>
                <a:ea typeface="+mn-lt"/>
                <a:cs typeface="+mn-lt"/>
              </a:rPr>
              <a:t>nowe</a:t>
            </a:r>
            <a:r>
              <a:rPr lang="en-US" dirty="0">
                <a:latin typeface="Calibri Light"/>
                <a:ea typeface="+mn-lt"/>
                <a:cs typeface="+mn-lt"/>
              </a:rPr>
              <a:t> </a:t>
            </a:r>
            <a:r>
              <a:rPr lang="en-US" dirty="0" err="1">
                <a:latin typeface="Calibri Light"/>
                <a:ea typeface="+mn-lt"/>
                <a:cs typeface="+mn-lt"/>
              </a:rPr>
              <a:t>słowa</a:t>
            </a:r>
            <a:r>
              <a:rPr lang="en-US" dirty="0">
                <a:latin typeface="Calibri Light"/>
                <a:ea typeface="+mn-lt"/>
                <a:cs typeface="+mn-lt"/>
              </a:rPr>
              <a:t> </a:t>
            </a:r>
            <a:br>
              <a:rPr lang="en-US" dirty="0">
                <a:latin typeface="Calibri Light"/>
                <a:ea typeface="+mn-lt"/>
                <a:cs typeface="+mn-lt"/>
              </a:rPr>
            </a:br>
            <a:r>
              <a:rPr lang="en-US" dirty="0" err="1">
                <a:latin typeface="Calibri Light"/>
                <a:ea typeface="+mn-lt"/>
                <a:cs typeface="+mn-lt"/>
              </a:rPr>
              <a:t>i</a:t>
            </a:r>
            <a:r>
              <a:rPr lang="en-US" dirty="0">
                <a:latin typeface="Calibri Light"/>
                <a:ea typeface="+mn-lt"/>
                <a:cs typeface="+mn-lt"/>
              </a:rPr>
              <a:t> </a:t>
            </a:r>
            <a:r>
              <a:rPr lang="en-US" dirty="0" err="1">
                <a:latin typeface="Calibri Light"/>
                <a:ea typeface="+mn-lt"/>
                <a:cs typeface="+mn-lt"/>
              </a:rPr>
              <a:t>zwroty</a:t>
            </a:r>
            <a:r>
              <a:rPr lang="en-US" dirty="0">
                <a:latin typeface="Calibri Light"/>
                <a:ea typeface="+mn-lt"/>
                <a:cs typeface="+mn-lt"/>
              </a:rPr>
              <a:t>, ale </a:t>
            </a:r>
            <a:r>
              <a:rPr lang="en-US" dirty="0" err="1">
                <a:latin typeface="Calibri Light"/>
                <a:ea typeface="+mn-lt"/>
                <a:cs typeface="+mn-lt"/>
              </a:rPr>
              <a:t>także</a:t>
            </a:r>
            <a:r>
              <a:rPr lang="en-US" dirty="0">
                <a:latin typeface="Calibri Light"/>
                <a:ea typeface="+mn-lt"/>
                <a:cs typeface="+mn-lt"/>
              </a:rPr>
              <a:t> </a:t>
            </a:r>
            <a:r>
              <a:rPr lang="en-US" dirty="0" err="1">
                <a:latin typeface="Calibri Light"/>
                <a:ea typeface="+mn-lt"/>
                <a:cs typeface="+mn-lt"/>
              </a:rPr>
              <a:t>utrwalamy</a:t>
            </a:r>
            <a:r>
              <a:rPr lang="en-US" dirty="0">
                <a:latin typeface="Calibri Light"/>
                <a:ea typeface="+mn-lt"/>
                <a:cs typeface="+mn-lt"/>
              </a:rPr>
              <a:t> </a:t>
            </a:r>
            <a:r>
              <a:rPr lang="en-US" dirty="0" err="1">
                <a:latin typeface="Calibri Light"/>
                <a:ea typeface="+mn-lt"/>
                <a:cs typeface="+mn-lt"/>
              </a:rPr>
              <a:t>konstrukcje</a:t>
            </a:r>
            <a:r>
              <a:rPr lang="en-US" dirty="0">
                <a:latin typeface="Calibri Light"/>
                <a:ea typeface="+mn-lt"/>
                <a:cs typeface="+mn-lt"/>
              </a:rPr>
              <a:t> </a:t>
            </a:r>
            <a:r>
              <a:rPr lang="en-US" dirty="0" err="1">
                <a:latin typeface="Calibri Light"/>
                <a:ea typeface="+mn-lt"/>
                <a:cs typeface="+mn-lt"/>
              </a:rPr>
              <a:t>gramatyczne</a:t>
            </a:r>
            <a:r>
              <a:rPr lang="en-US" dirty="0">
                <a:latin typeface="Calibri Light"/>
                <a:ea typeface="+mn-lt"/>
                <a:cs typeface="+mn-lt"/>
              </a:rPr>
              <a:t> </a:t>
            </a:r>
            <a:r>
              <a:rPr lang="en-US" dirty="0" err="1">
                <a:latin typeface="Calibri Light"/>
                <a:ea typeface="+mn-lt"/>
                <a:cs typeface="+mn-lt"/>
              </a:rPr>
              <a:t>oraz</a:t>
            </a:r>
            <a:r>
              <a:rPr lang="en-US" dirty="0">
                <a:latin typeface="Calibri Light"/>
                <a:ea typeface="+mn-lt"/>
                <a:cs typeface="+mn-lt"/>
              </a:rPr>
              <a:t> </a:t>
            </a:r>
            <a:r>
              <a:rPr lang="en-US" dirty="0" err="1">
                <a:latin typeface="Calibri Light"/>
                <a:ea typeface="+mn-lt"/>
                <a:cs typeface="+mn-lt"/>
              </a:rPr>
              <a:t>zyskujemy</a:t>
            </a:r>
            <a:r>
              <a:rPr lang="en-US" dirty="0">
                <a:latin typeface="Calibri Light"/>
                <a:ea typeface="+mn-lt"/>
                <a:cs typeface="+mn-lt"/>
              </a:rPr>
              <a:t> </a:t>
            </a:r>
            <a:r>
              <a:rPr lang="en-US" dirty="0" err="1">
                <a:latin typeface="Calibri Light"/>
                <a:ea typeface="+mn-lt"/>
                <a:cs typeface="+mn-lt"/>
              </a:rPr>
              <a:t>świadomość</a:t>
            </a:r>
            <a:r>
              <a:rPr lang="en-US" dirty="0">
                <a:latin typeface="Calibri Light"/>
                <a:ea typeface="+mn-lt"/>
                <a:cs typeface="+mn-lt"/>
              </a:rPr>
              <a:t> </a:t>
            </a:r>
            <a:r>
              <a:rPr lang="en-US" dirty="0" err="1">
                <a:latin typeface="Calibri Light"/>
                <a:ea typeface="+mn-lt"/>
                <a:cs typeface="+mn-lt"/>
              </a:rPr>
              <a:t>językową</a:t>
            </a:r>
            <a:r>
              <a:rPr lang="en-US" dirty="0">
                <a:latin typeface="Calibri Light"/>
                <a:ea typeface="+mn-lt"/>
                <a:cs typeface="+mn-lt"/>
              </a:rPr>
              <a:t>.</a:t>
            </a:r>
            <a:endParaRPr lang="en-US" dirty="0">
              <a:latin typeface="Calibri Light"/>
              <a:cs typeface="Calibri" panose="020F0502020204030204"/>
            </a:endParaRPr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016D1BF9-F7AB-2A77-9152-32E421CC34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58" r="35833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543624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ekst, półka, książka, wewnątrz&#10;&#10;Opis wygenerowany automatycznie">
            <a:extLst>
              <a:ext uri="{FF2B5EF4-FFF2-40B4-BE49-F238E27FC236}">
                <a16:creationId xmlns:a16="http://schemas.microsoft.com/office/drawing/2014/main" id="{DEAF8453-1EE5-6CFD-630F-9B0928A4F0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38" r="5938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CA8A3FF-7310-EEC8-39A9-5A3E905D6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769216"/>
            <a:ext cx="3822189" cy="189991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pl-PL" sz="4800" b="1" dirty="0">
                <a:ea typeface="+mj-lt"/>
                <a:cs typeface="+mj-lt"/>
              </a:rPr>
              <a:t>Poprawia skupienie </a:t>
            </a:r>
            <a:br>
              <a:rPr lang="pl-PL" sz="4800" b="1" dirty="0">
                <a:ea typeface="+mj-lt"/>
                <a:cs typeface="+mj-lt"/>
              </a:rPr>
            </a:br>
            <a:r>
              <a:rPr lang="pl-PL" sz="4800" b="1" dirty="0">
                <a:ea typeface="+mj-lt"/>
                <a:cs typeface="+mj-lt"/>
              </a:rPr>
              <a:t>i koncentrację</a:t>
            </a:r>
            <a:endParaRPr lang="pl-PL" sz="4800">
              <a:cs typeface="Calibri Light" panose="020F0302020204030204"/>
            </a:endParaRPr>
          </a:p>
          <a:p>
            <a:endParaRPr lang="pl-PL" sz="4000" dirty="0">
              <a:cs typeface="Calibri Light"/>
            </a:endParaRP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AF1D8D07-B038-60C2-8045-7876590BE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896019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pl-PL" dirty="0">
                <a:latin typeface="Calibri Light"/>
                <a:ea typeface="+mn-lt"/>
                <a:cs typeface="+mn-lt"/>
              </a:rPr>
              <a:t>Czytanie obszernych powieści wymaga od nas skupienia uwagi przez dłuższy czas, co zdecydowanie poprawia naszą zdolność do koncentracji. </a:t>
            </a:r>
            <a:endParaRPr lang="pl-PL" dirty="0">
              <a:latin typeface="Calibri Light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302623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5F5F24B-4C27-C00B-D22A-7DC4DE44D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62" y="279187"/>
            <a:ext cx="4368602" cy="1956841"/>
          </a:xfrm>
        </p:spPr>
        <p:txBody>
          <a:bodyPr anchor="b">
            <a:normAutofit/>
          </a:bodyPr>
          <a:lstStyle/>
          <a:p>
            <a:pPr algn="ctr"/>
            <a:r>
              <a:rPr lang="pl-PL" sz="5400" b="1" dirty="0">
                <a:cs typeface="Calibri Light"/>
              </a:rPr>
              <a:t>Uspokaja </a:t>
            </a:r>
            <a:br>
              <a:rPr lang="pl-PL" sz="5400" b="1" dirty="0">
                <a:cs typeface="Calibri Light"/>
              </a:rPr>
            </a:br>
            <a:r>
              <a:rPr lang="pl-PL" sz="5400" b="1" dirty="0">
                <a:cs typeface="Calibri Light"/>
              </a:rPr>
              <a:t>i poprawia sen</a:t>
            </a:r>
            <a:endParaRPr lang="pl-PL" dirty="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990BA2-190A-FB29-E0AE-A16F1905F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52826"/>
            <a:ext cx="4243589" cy="364394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200" dirty="0" err="1">
                <a:latin typeface="Calibri Light"/>
                <a:ea typeface="+mn-lt"/>
                <a:cs typeface="+mn-lt"/>
              </a:rPr>
              <a:t>Czytanie</a:t>
            </a:r>
            <a:r>
              <a:rPr lang="en-US" sz="2200" dirty="0">
                <a:latin typeface="Calibri Light"/>
                <a:ea typeface="+mn-lt"/>
                <a:cs typeface="+mn-lt"/>
              </a:rPr>
              <a:t> </a:t>
            </a:r>
            <a:r>
              <a:rPr lang="en-US" sz="2200" dirty="0" err="1">
                <a:latin typeface="Calibri Light"/>
                <a:ea typeface="+mn-lt"/>
                <a:cs typeface="+mn-lt"/>
              </a:rPr>
              <a:t>uspokaja</a:t>
            </a:r>
            <a:r>
              <a:rPr lang="en-US" sz="2200" dirty="0">
                <a:latin typeface="Calibri Light"/>
                <a:ea typeface="+mn-lt"/>
                <a:cs typeface="+mn-lt"/>
              </a:rPr>
              <a:t> </a:t>
            </a:r>
            <a:r>
              <a:rPr lang="en-US" sz="2200" dirty="0" err="1">
                <a:latin typeface="Calibri Light"/>
                <a:ea typeface="+mn-lt"/>
                <a:cs typeface="+mn-lt"/>
              </a:rPr>
              <a:t>i</a:t>
            </a:r>
            <a:r>
              <a:rPr lang="en-US" sz="2200" dirty="0">
                <a:latin typeface="Calibri Light"/>
                <a:ea typeface="+mn-lt"/>
                <a:cs typeface="+mn-lt"/>
              </a:rPr>
              <a:t> </a:t>
            </a:r>
            <a:r>
              <a:rPr lang="en-US" sz="2200" dirty="0" err="1">
                <a:latin typeface="Calibri Light"/>
                <a:ea typeface="+mn-lt"/>
                <a:cs typeface="+mn-lt"/>
              </a:rPr>
              <a:t>spowalnia</a:t>
            </a:r>
            <a:r>
              <a:rPr lang="en-US" sz="2200" dirty="0">
                <a:latin typeface="Calibri Light"/>
                <a:ea typeface="+mn-lt"/>
                <a:cs typeface="+mn-lt"/>
              </a:rPr>
              <a:t> </a:t>
            </a:r>
            <a:r>
              <a:rPr lang="en-US" sz="2200" dirty="0" err="1">
                <a:latin typeface="Calibri Light"/>
                <a:ea typeface="+mn-lt"/>
                <a:cs typeface="+mn-lt"/>
              </a:rPr>
              <a:t>bicie</a:t>
            </a:r>
            <a:r>
              <a:rPr lang="en-US" sz="2200" dirty="0">
                <a:latin typeface="Calibri Light"/>
                <a:ea typeface="+mn-lt"/>
                <a:cs typeface="+mn-lt"/>
              </a:rPr>
              <a:t> </a:t>
            </a:r>
            <a:r>
              <a:rPr lang="en-US" sz="2200" dirty="0" err="1">
                <a:latin typeface="Calibri Light"/>
                <a:ea typeface="+mn-lt"/>
                <a:cs typeface="+mn-lt"/>
              </a:rPr>
              <a:t>serca</a:t>
            </a:r>
            <a:r>
              <a:rPr lang="en-US" sz="2200" dirty="0">
                <a:latin typeface="Calibri Light"/>
                <a:ea typeface="+mn-lt"/>
                <a:cs typeface="+mn-lt"/>
              </a:rPr>
              <a:t>. </a:t>
            </a:r>
            <a:r>
              <a:rPr lang="en-US" sz="2200" dirty="0" err="1">
                <a:latin typeface="Calibri Light"/>
                <a:ea typeface="+mn-lt"/>
                <a:cs typeface="+mn-lt"/>
              </a:rPr>
              <a:t>Wystarczy</a:t>
            </a:r>
            <a:r>
              <a:rPr lang="en-US" sz="2200" dirty="0">
                <a:latin typeface="Calibri Light"/>
                <a:ea typeface="+mn-lt"/>
                <a:cs typeface="+mn-lt"/>
              </a:rPr>
              <a:t> </a:t>
            </a:r>
            <a:r>
              <a:rPr lang="en-US" sz="2200" dirty="0" err="1">
                <a:latin typeface="Calibri Light"/>
                <a:ea typeface="+mn-lt"/>
                <a:cs typeface="+mn-lt"/>
              </a:rPr>
              <a:t>tylko</a:t>
            </a:r>
            <a:r>
              <a:rPr lang="en-US" sz="2200" dirty="0">
                <a:latin typeface="Calibri Light"/>
                <a:ea typeface="+mn-lt"/>
                <a:cs typeface="+mn-lt"/>
              </a:rPr>
              <a:t> 6 </a:t>
            </a:r>
            <a:r>
              <a:rPr lang="en-US" sz="2200" dirty="0" err="1">
                <a:latin typeface="Calibri Light"/>
                <a:ea typeface="+mn-lt"/>
                <a:cs typeface="+mn-lt"/>
              </a:rPr>
              <a:t>minut</a:t>
            </a:r>
            <a:r>
              <a:rPr lang="en-US" sz="2200" dirty="0">
                <a:latin typeface="Calibri Light"/>
                <a:ea typeface="+mn-lt"/>
                <a:cs typeface="+mn-lt"/>
              </a:rPr>
              <a:t> </a:t>
            </a:r>
            <a:r>
              <a:rPr lang="en-US" sz="2200" dirty="0" err="1">
                <a:latin typeface="Calibri Light"/>
                <a:ea typeface="+mn-lt"/>
                <a:cs typeface="+mn-lt"/>
              </a:rPr>
              <a:t>czytania</a:t>
            </a:r>
            <a:r>
              <a:rPr lang="en-US" sz="2200" dirty="0">
                <a:latin typeface="Calibri Light"/>
                <a:ea typeface="+mn-lt"/>
                <a:cs typeface="+mn-lt"/>
              </a:rPr>
              <a:t>, </a:t>
            </a:r>
            <a:r>
              <a:rPr lang="en-US" sz="2200" dirty="0" err="1">
                <a:latin typeface="Calibri Light"/>
                <a:ea typeface="+mn-lt"/>
                <a:cs typeface="+mn-lt"/>
              </a:rPr>
              <a:t>żeby</a:t>
            </a:r>
            <a:r>
              <a:rPr lang="en-US" sz="2200" dirty="0">
                <a:latin typeface="Calibri Light"/>
                <a:ea typeface="+mn-lt"/>
                <a:cs typeface="+mn-lt"/>
              </a:rPr>
              <a:t> </a:t>
            </a:r>
            <a:r>
              <a:rPr lang="en-US" sz="2200" dirty="0" err="1">
                <a:latin typeface="Calibri Light"/>
                <a:ea typeface="+mn-lt"/>
                <a:cs typeface="+mn-lt"/>
              </a:rPr>
              <a:t>zredukować</a:t>
            </a:r>
            <a:r>
              <a:rPr lang="en-US" sz="2200" dirty="0">
                <a:latin typeface="Calibri Light"/>
                <a:ea typeface="+mn-lt"/>
                <a:cs typeface="+mn-lt"/>
              </a:rPr>
              <a:t> </a:t>
            </a:r>
            <a:r>
              <a:rPr lang="en-US" sz="2200" dirty="0" err="1">
                <a:latin typeface="Calibri Light"/>
                <a:ea typeface="+mn-lt"/>
                <a:cs typeface="+mn-lt"/>
              </a:rPr>
              <a:t>uczucie</a:t>
            </a:r>
            <a:r>
              <a:rPr lang="en-US" sz="2200" dirty="0">
                <a:latin typeface="Calibri Light"/>
                <a:ea typeface="+mn-lt"/>
                <a:cs typeface="+mn-lt"/>
              </a:rPr>
              <a:t> </a:t>
            </a:r>
            <a:r>
              <a:rPr lang="en-US" sz="2200" dirty="0" err="1">
                <a:latin typeface="Calibri Light"/>
                <a:ea typeface="+mn-lt"/>
                <a:cs typeface="+mn-lt"/>
              </a:rPr>
              <a:t>stresu</a:t>
            </a:r>
            <a:r>
              <a:rPr lang="en-US" sz="2200" dirty="0">
                <a:latin typeface="Calibri Light"/>
                <a:ea typeface="+mn-lt"/>
                <a:cs typeface="+mn-lt"/>
              </a:rPr>
              <a:t> </a:t>
            </a:r>
            <a:r>
              <a:rPr lang="en-US" sz="2200" dirty="0" err="1">
                <a:latin typeface="Calibri Light"/>
                <a:ea typeface="+mn-lt"/>
                <a:cs typeface="+mn-lt"/>
              </a:rPr>
              <a:t>aż</a:t>
            </a:r>
            <a:r>
              <a:rPr lang="en-US" sz="2200" dirty="0">
                <a:latin typeface="Calibri Light"/>
                <a:ea typeface="+mn-lt"/>
                <a:cs typeface="+mn-lt"/>
              </a:rPr>
              <a:t> o 60%. </a:t>
            </a:r>
            <a:r>
              <a:rPr lang="pl-PL" sz="2200" dirty="0" smtClean="0">
                <a:latin typeface="Calibri Light"/>
                <a:ea typeface="+mn-lt"/>
                <a:cs typeface="+mn-lt"/>
              </a:rPr>
              <a:t/>
            </a:r>
            <a:br>
              <a:rPr lang="pl-PL" sz="2200" dirty="0" smtClean="0">
                <a:latin typeface="Calibri Light"/>
                <a:ea typeface="+mn-lt"/>
                <a:cs typeface="+mn-lt"/>
              </a:rPr>
            </a:br>
            <a:r>
              <a:rPr lang="en-US" sz="2200" dirty="0" smtClean="0">
                <a:latin typeface="Calibri Light"/>
                <a:ea typeface="+mn-lt"/>
                <a:cs typeface="+mn-lt"/>
              </a:rPr>
              <a:t>Co </a:t>
            </a:r>
            <a:r>
              <a:rPr lang="en-US" sz="2200" dirty="0" err="1">
                <a:latin typeface="Calibri Light"/>
                <a:ea typeface="+mn-lt"/>
                <a:cs typeface="+mn-lt"/>
              </a:rPr>
              <a:t>ciekawe</a:t>
            </a:r>
            <a:r>
              <a:rPr lang="en-US" sz="2200" dirty="0">
                <a:latin typeface="Calibri Light"/>
                <a:ea typeface="+mn-lt"/>
                <a:cs typeface="+mn-lt"/>
              </a:rPr>
              <a:t>, </a:t>
            </a:r>
            <a:r>
              <a:rPr lang="en-US" sz="2200" dirty="0" err="1">
                <a:latin typeface="Calibri Light"/>
                <a:ea typeface="+mn-lt"/>
                <a:cs typeface="+mn-lt"/>
              </a:rPr>
              <a:t>spotkanie</a:t>
            </a:r>
            <a:r>
              <a:rPr lang="en-US" sz="2200" dirty="0">
                <a:latin typeface="Calibri Light"/>
                <a:ea typeface="+mn-lt"/>
                <a:cs typeface="+mn-lt"/>
              </a:rPr>
              <a:t> z </a:t>
            </a:r>
            <a:r>
              <a:rPr lang="en-US" sz="2200" dirty="0" err="1">
                <a:latin typeface="Calibri Light"/>
                <a:ea typeface="+mn-lt"/>
                <a:cs typeface="+mn-lt"/>
              </a:rPr>
              <a:t>książką</a:t>
            </a:r>
            <a:r>
              <a:rPr lang="en-US" sz="2200" dirty="0">
                <a:latin typeface="Calibri Light"/>
                <a:ea typeface="+mn-lt"/>
                <a:cs typeface="+mn-lt"/>
              </a:rPr>
              <a:t> </a:t>
            </a:r>
            <a:r>
              <a:rPr lang="en-US" sz="2200" dirty="0" err="1">
                <a:latin typeface="Calibri Light"/>
                <a:ea typeface="+mn-lt"/>
                <a:cs typeface="+mn-lt"/>
              </a:rPr>
              <a:t>redukuje</a:t>
            </a:r>
            <a:r>
              <a:rPr lang="en-US" sz="2200" dirty="0">
                <a:latin typeface="Calibri Light"/>
                <a:ea typeface="+mn-lt"/>
                <a:cs typeface="+mn-lt"/>
              </a:rPr>
              <a:t> </a:t>
            </a:r>
            <a:r>
              <a:rPr lang="en-US" sz="2200" dirty="0" err="1">
                <a:latin typeface="Calibri Light"/>
                <a:ea typeface="+mn-lt"/>
                <a:cs typeface="+mn-lt"/>
              </a:rPr>
              <a:t>stres</a:t>
            </a:r>
            <a:r>
              <a:rPr lang="en-US" sz="2200" dirty="0">
                <a:latin typeface="Calibri Light"/>
                <a:ea typeface="+mn-lt"/>
                <a:cs typeface="+mn-lt"/>
              </a:rPr>
              <a:t>:</a:t>
            </a:r>
            <a:endParaRPr lang="en-US" sz="2200" dirty="0">
              <a:latin typeface="Calibri Light"/>
              <a:cs typeface="Calibri" panose="020F0502020204030204"/>
            </a:endParaRPr>
          </a:p>
          <a:p>
            <a:r>
              <a:rPr lang="en-US" sz="2200" dirty="0">
                <a:latin typeface="Calibri Light"/>
                <a:ea typeface="+mn-lt"/>
                <a:cs typeface="+mn-lt"/>
              </a:rPr>
              <a:t>o 68% </a:t>
            </a:r>
            <a:r>
              <a:rPr lang="en-US" sz="2200" dirty="0" err="1">
                <a:latin typeface="Calibri Light"/>
                <a:ea typeface="+mn-lt"/>
                <a:cs typeface="+mn-lt"/>
              </a:rPr>
              <a:t>bardziej</a:t>
            </a:r>
            <a:r>
              <a:rPr lang="en-US" sz="2200" dirty="0">
                <a:latin typeface="Calibri Light"/>
                <a:ea typeface="+mn-lt"/>
                <a:cs typeface="+mn-lt"/>
              </a:rPr>
              <a:t> od </a:t>
            </a:r>
            <a:r>
              <a:rPr lang="en-US" sz="2200" dirty="0" err="1">
                <a:latin typeface="Calibri Light"/>
                <a:ea typeface="+mn-lt"/>
                <a:cs typeface="+mn-lt"/>
              </a:rPr>
              <a:t>słuchania</a:t>
            </a:r>
            <a:r>
              <a:rPr lang="en-US" sz="2200" dirty="0">
                <a:latin typeface="Calibri Light"/>
                <a:ea typeface="+mn-lt"/>
                <a:cs typeface="+mn-lt"/>
              </a:rPr>
              <a:t> </a:t>
            </a:r>
            <a:r>
              <a:rPr lang="en-US" sz="2200" dirty="0" err="1">
                <a:latin typeface="Calibri Light"/>
                <a:ea typeface="+mn-lt"/>
                <a:cs typeface="+mn-lt"/>
              </a:rPr>
              <a:t>muzyki</a:t>
            </a:r>
            <a:r>
              <a:rPr lang="en-US" sz="2200" dirty="0">
                <a:latin typeface="Calibri Light"/>
                <a:ea typeface="+mn-lt"/>
                <a:cs typeface="+mn-lt"/>
              </a:rPr>
              <a:t>,</a:t>
            </a:r>
            <a:endParaRPr lang="en-US" dirty="0">
              <a:latin typeface="Calibri Light"/>
              <a:cs typeface="Calibri Light"/>
            </a:endParaRPr>
          </a:p>
          <a:p>
            <a:r>
              <a:rPr lang="en-US" sz="2200" dirty="0">
                <a:latin typeface="Calibri Light"/>
                <a:ea typeface="+mn-lt"/>
                <a:cs typeface="+mn-lt"/>
              </a:rPr>
              <a:t>o 300% </a:t>
            </a:r>
            <a:r>
              <a:rPr lang="en-US" sz="2200" dirty="0" err="1">
                <a:latin typeface="Calibri Light"/>
                <a:ea typeface="+mn-lt"/>
                <a:cs typeface="+mn-lt"/>
              </a:rPr>
              <a:t>bardziej</a:t>
            </a:r>
            <a:r>
              <a:rPr lang="en-US" sz="2200" dirty="0">
                <a:latin typeface="Calibri Light"/>
                <a:ea typeface="+mn-lt"/>
                <a:cs typeface="+mn-lt"/>
              </a:rPr>
              <a:t> od </a:t>
            </a:r>
            <a:r>
              <a:rPr lang="en-US" sz="2200" dirty="0" err="1">
                <a:latin typeface="Calibri Light"/>
                <a:ea typeface="+mn-lt"/>
                <a:cs typeface="+mn-lt"/>
              </a:rPr>
              <a:t>wyjścia</a:t>
            </a:r>
            <a:r>
              <a:rPr lang="en-US" sz="2200" dirty="0">
                <a:latin typeface="Calibri Light"/>
                <a:ea typeface="+mn-lt"/>
                <a:cs typeface="+mn-lt"/>
              </a:rPr>
              <a:t> </a:t>
            </a:r>
            <a:r>
              <a:rPr lang="en-US" sz="2200" dirty="0" err="1">
                <a:latin typeface="Calibri Light"/>
                <a:ea typeface="+mn-lt"/>
                <a:cs typeface="+mn-lt"/>
              </a:rPr>
              <a:t>na</a:t>
            </a:r>
            <a:r>
              <a:rPr lang="en-US" sz="2200" dirty="0">
                <a:latin typeface="Calibri Light"/>
                <a:ea typeface="+mn-lt"/>
                <a:cs typeface="+mn-lt"/>
              </a:rPr>
              <a:t> </a:t>
            </a:r>
            <a:r>
              <a:rPr lang="en-US" sz="2200" dirty="0" smtClean="0">
                <a:latin typeface="Calibri Light"/>
                <a:ea typeface="+mn-lt"/>
                <a:cs typeface="+mn-lt"/>
              </a:rPr>
              <a:t>spacer,</a:t>
            </a:r>
            <a:endParaRPr lang="pl-PL" sz="2200" dirty="0" smtClean="0">
              <a:latin typeface="Calibri Light"/>
              <a:ea typeface="+mn-lt"/>
              <a:cs typeface="Calibri Light"/>
            </a:endParaRPr>
          </a:p>
          <a:p>
            <a:r>
              <a:rPr lang="en-US" sz="2200" dirty="0" smtClean="0">
                <a:latin typeface="Calibri Light"/>
                <a:ea typeface="+mn-lt"/>
                <a:cs typeface="+mn-lt"/>
              </a:rPr>
              <a:t>o</a:t>
            </a:r>
            <a:r>
              <a:rPr lang="en-US" sz="2200" dirty="0">
                <a:latin typeface="Calibri Light"/>
                <a:ea typeface="+mn-lt"/>
                <a:cs typeface="+mn-lt"/>
              </a:rPr>
              <a:t> 600% </a:t>
            </a:r>
            <a:r>
              <a:rPr lang="en-US" sz="2200" dirty="0" err="1">
                <a:latin typeface="Calibri Light"/>
                <a:ea typeface="+mn-lt"/>
                <a:cs typeface="+mn-lt"/>
              </a:rPr>
              <a:t>bardziej</a:t>
            </a:r>
            <a:r>
              <a:rPr lang="en-US" sz="2200" dirty="0">
                <a:latin typeface="Calibri Light"/>
                <a:ea typeface="+mn-lt"/>
                <a:cs typeface="+mn-lt"/>
              </a:rPr>
              <a:t> od </a:t>
            </a:r>
            <a:r>
              <a:rPr lang="en-US" sz="2200" dirty="0" err="1">
                <a:latin typeface="Calibri Light"/>
                <a:ea typeface="+mn-lt"/>
                <a:cs typeface="+mn-lt"/>
              </a:rPr>
              <a:t>grania</a:t>
            </a:r>
            <a:r>
              <a:rPr lang="en-US" sz="2200" dirty="0">
                <a:latin typeface="Calibri Light"/>
                <a:ea typeface="+mn-lt"/>
                <a:cs typeface="+mn-lt"/>
              </a:rPr>
              <a:t> w </a:t>
            </a:r>
            <a:r>
              <a:rPr lang="en-US" sz="2200" dirty="0" err="1">
                <a:latin typeface="Calibri Light"/>
                <a:ea typeface="+mn-lt"/>
                <a:cs typeface="+mn-lt"/>
              </a:rPr>
              <a:t>gry</a:t>
            </a:r>
            <a:r>
              <a:rPr lang="en-US" sz="2200" dirty="0">
                <a:latin typeface="Calibri Light"/>
                <a:ea typeface="+mn-lt"/>
                <a:cs typeface="+mn-lt"/>
              </a:rPr>
              <a:t> </a:t>
            </a:r>
            <a:r>
              <a:rPr lang="en-US" sz="2200" dirty="0" err="1">
                <a:latin typeface="Calibri Light"/>
                <a:ea typeface="+mn-lt"/>
                <a:cs typeface="+mn-lt"/>
              </a:rPr>
              <a:t>komputerowe</a:t>
            </a:r>
            <a:r>
              <a:rPr lang="en-US" sz="2200" dirty="0">
                <a:latin typeface="Calibri Light"/>
                <a:ea typeface="+mn-lt"/>
                <a:cs typeface="+mn-lt"/>
              </a:rPr>
              <a:t>.</a:t>
            </a:r>
            <a:endParaRPr lang="en-US" dirty="0">
              <a:latin typeface="Calibri Light"/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US" sz="2200" dirty="0">
                <a:latin typeface="Calibri Light"/>
                <a:ea typeface="+mn-lt"/>
                <a:cs typeface="+mn-lt"/>
              </a:rPr>
              <a:t>Ta </a:t>
            </a:r>
            <a:r>
              <a:rPr lang="en-US" sz="2200" dirty="0" err="1">
                <a:latin typeface="Calibri Light"/>
                <a:ea typeface="+mn-lt"/>
                <a:cs typeface="+mn-lt"/>
              </a:rPr>
              <a:t>aktywność</a:t>
            </a:r>
            <a:r>
              <a:rPr lang="en-US" sz="2200" dirty="0">
                <a:latin typeface="Calibri Light"/>
                <a:ea typeface="+mn-lt"/>
                <a:cs typeface="+mn-lt"/>
              </a:rPr>
              <a:t> </a:t>
            </a:r>
            <a:r>
              <a:rPr lang="en-US" sz="2200" dirty="0" err="1">
                <a:latin typeface="Calibri Light"/>
                <a:ea typeface="+mn-lt"/>
                <a:cs typeface="+mn-lt"/>
              </a:rPr>
              <a:t>pomaga</a:t>
            </a:r>
            <a:r>
              <a:rPr lang="en-US" sz="2200" dirty="0">
                <a:latin typeface="Calibri Light"/>
                <a:cs typeface="Calibri"/>
              </a:rPr>
              <a:t> </a:t>
            </a:r>
            <a:r>
              <a:rPr lang="en-US" sz="2200" dirty="0" err="1">
                <a:latin typeface="Calibri Light"/>
                <a:cs typeface="Calibri"/>
              </a:rPr>
              <a:t>również</a:t>
            </a:r>
            <a:r>
              <a:rPr lang="en-US" sz="2200" dirty="0">
                <a:latin typeface="Calibri Light"/>
                <a:cs typeface="Calibri"/>
              </a:rPr>
              <a:t> </a:t>
            </a:r>
            <a:r>
              <a:rPr lang="en-US" sz="2200" dirty="0" err="1">
                <a:latin typeface="Calibri Light"/>
                <a:cs typeface="Calibri"/>
              </a:rPr>
              <a:t>się</a:t>
            </a:r>
            <a:r>
              <a:rPr lang="en-US" sz="2200" dirty="0">
                <a:latin typeface="Calibri Light"/>
                <a:cs typeface="Calibri"/>
              </a:rPr>
              <a:t> </a:t>
            </a:r>
            <a:r>
              <a:rPr lang="en-US" sz="2200" dirty="0" err="1">
                <a:latin typeface="Calibri Light"/>
                <a:cs typeface="Calibri"/>
              </a:rPr>
              <a:t>zrelaksować</a:t>
            </a:r>
            <a:r>
              <a:rPr lang="en-US" sz="2200" dirty="0">
                <a:latin typeface="Calibri Light"/>
                <a:cs typeface="Calibri"/>
              </a:rPr>
              <a:t> </a:t>
            </a:r>
            <a:r>
              <a:rPr lang="en-US" sz="2200" dirty="0" err="1">
                <a:latin typeface="Calibri Light"/>
                <a:cs typeface="Calibri"/>
              </a:rPr>
              <a:t>i</a:t>
            </a:r>
            <a:r>
              <a:rPr lang="en-US" sz="2200" dirty="0">
                <a:latin typeface="Calibri Light"/>
                <a:cs typeface="Calibri"/>
              </a:rPr>
              <a:t> </a:t>
            </a:r>
            <a:r>
              <a:rPr lang="en-US" sz="2200" dirty="0" err="1">
                <a:latin typeface="Calibri Light"/>
                <a:cs typeface="Calibri"/>
              </a:rPr>
              <a:t>przygotować</a:t>
            </a:r>
            <a:r>
              <a:rPr lang="en-US" sz="2200" dirty="0">
                <a:latin typeface="Calibri Light"/>
                <a:cs typeface="Calibri"/>
              </a:rPr>
              <a:t> do </a:t>
            </a:r>
            <a:r>
              <a:rPr lang="en-US" sz="2200" dirty="0" err="1">
                <a:latin typeface="Calibri Light"/>
                <a:cs typeface="Calibri"/>
              </a:rPr>
              <a:t>snu</a:t>
            </a:r>
            <a:r>
              <a:rPr lang="en-US" sz="2200" dirty="0">
                <a:latin typeface="Calibri Light"/>
                <a:cs typeface="Calibri"/>
              </a:rPr>
              <a:t>.</a:t>
            </a:r>
            <a:endParaRPr lang="en-US" dirty="0">
              <a:latin typeface="Calibri Light"/>
              <a:cs typeface="Calibri"/>
            </a:endParaRPr>
          </a:p>
          <a:p>
            <a:pPr algn="ctr"/>
            <a:endParaRPr lang="en-US" sz="2200" dirty="0">
              <a:latin typeface="Calibri Light"/>
              <a:cs typeface="Calibri"/>
            </a:endParaRPr>
          </a:p>
        </p:txBody>
      </p:sp>
      <p:pic>
        <p:nvPicPr>
          <p:cNvPr id="4" name="Obraz 4" descr="Obraz zawierający tekst, półka, książka&#10;&#10;Opis wygenerowany automatycznie">
            <a:extLst>
              <a:ext uri="{FF2B5EF4-FFF2-40B4-BE49-F238E27FC236}">
                <a16:creationId xmlns:a16="http://schemas.microsoft.com/office/drawing/2014/main" id="{4B39E97B-0511-5E3A-668C-41D38E6EDF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786076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ekst, maszyna do pisania&#10;&#10;Opis wygenerowany automatycznie">
            <a:extLst>
              <a:ext uri="{FF2B5EF4-FFF2-40B4-BE49-F238E27FC236}">
                <a16:creationId xmlns:a16="http://schemas.microsoft.com/office/drawing/2014/main" id="{59CBC7E8-6993-6BF5-DC67-0D38A035FD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44" b="14133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1D0C862-1362-5FCF-D353-A4187D421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>
                <a:cs typeface="Calibri Light"/>
              </a:rPr>
              <a:t>Inne zalety czytania: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A614DDA-F71E-45FD-B5AB-B00E51768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7973" y="2399565"/>
            <a:ext cx="4168551" cy="374276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Font typeface="Wingdings" panose="020B0604020202020204" pitchFamily="34" charset="0"/>
              <a:buChar char="v"/>
            </a:pPr>
            <a:r>
              <a:rPr lang="pl-PL" dirty="0" smtClean="0">
                <a:latin typeface="Calibri Light"/>
                <a:cs typeface="Calibri Light"/>
              </a:rPr>
              <a:t> </a:t>
            </a:r>
            <a:r>
              <a:rPr lang="en-US" dirty="0" err="1" smtClean="0">
                <a:latin typeface="Calibri Light"/>
                <a:cs typeface="Calibri Light"/>
              </a:rPr>
              <a:t>stymuluje</a:t>
            </a:r>
            <a:r>
              <a:rPr lang="en-US" dirty="0" smtClean="0">
                <a:latin typeface="Calibri Light"/>
                <a:cs typeface="Calibri Light"/>
              </a:rPr>
              <a:t> </a:t>
            </a:r>
            <a:r>
              <a:rPr lang="en-US" dirty="0" err="1">
                <a:latin typeface="Calibri Light"/>
                <a:cs typeface="Calibri Light"/>
              </a:rPr>
              <a:t>mózg</a:t>
            </a:r>
            <a:r>
              <a:rPr lang="en-US" dirty="0">
                <a:latin typeface="Calibri Light"/>
                <a:cs typeface="Calibri Light"/>
              </a:rPr>
              <a:t>,</a:t>
            </a:r>
            <a:endParaRPr lang="en-US" sz="2000" dirty="0">
              <a:latin typeface="Calibri Light"/>
              <a:cs typeface="Calibri Light"/>
            </a:endParaRPr>
          </a:p>
          <a:p>
            <a:pPr>
              <a:buFont typeface="Wingdings" panose="020B0604020202020204" pitchFamily="34" charset="0"/>
              <a:buChar char="v"/>
            </a:pPr>
            <a:r>
              <a:rPr lang="pl-PL" dirty="0" smtClean="0">
                <a:latin typeface="Calibri Light"/>
                <a:cs typeface="Calibri" panose="020F0502020204030204"/>
              </a:rPr>
              <a:t> </a:t>
            </a:r>
            <a:r>
              <a:rPr lang="en-US" dirty="0" err="1" smtClean="0">
                <a:latin typeface="Calibri Light"/>
                <a:cs typeface="Calibri" panose="020F0502020204030204"/>
              </a:rPr>
              <a:t>pogłębia</a:t>
            </a:r>
            <a:r>
              <a:rPr lang="en-US" dirty="0" smtClean="0">
                <a:latin typeface="Calibri Light"/>
                <a:cs typeface="Calibri" panose="020F0502020204030204"/>
              </a:rPr>
              <a:t> </a:t>
            </a:r>
            <a:r>
              <a:rPr lang="en-US" dirty="0" err="1" smtClean="0">
                <a:latin typeface="Calibri Light"/>
                <a:cs typeface="Calibri" panose="020F0502020204030204"/>
              </a:rPr>
              <a:t>wi</a:t>
            </a:r>
            <a:r>
              <a:rPr lang="pl-PL" dirty="0" smtClean="0">
                <a:latin typeface="Calibri Light"/>
                <a:cs typeface="Calibri" panose="020F0502020204030204"/>
              </a:rPr>
              <a:t>e</a:t>
            </a:r>
            <a:r>
              <a:rPr lang="en-US" dirty="0" err="1" smtClean="0">
                <a:latin typeface="Calibri Light"/>
                <a:cs typeface="Calibri" panose="020F0502020204030204"/>
              </a:rPr>
              <a:t>dzę</a:t>
            </a:r>
            <a:r>
              <a:rPr lang="en-US" dirty="0">
                <a:latin typeface="Calibri Light"/>
                <a:cs typeface="Calibri" panose="020F0502020204030204"/>
              </a:rPr>
              <a:t>,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en-US" dirty="0">
                <a:latin typeface="Calibri Light"/>
                <a:cs typeface="Calibri Light"/>
              </a:rPr>
              <a:t> </a:t>
            </a:r>
            <a:r>
              <a:rPr lang="en-US" dirty="0" err="1">
                <a:latin typeface="Calibri Light"/>
                <a:cs typeface="Calibri Light"/>
              </a:rPr>
              <a:t>rozwija</a:t>
            </a:r>
            <a:r>
              <a:rPr lang="en-US" dirty="0">
                <a:latin typeface="Calibri Light"/>
                <a:cs typeface="Calibri Light"/>
              </a:rPr>
              <a:t> </a:t>
            </a:r>
            <a:r>
              <a:rPr lang="en-US" dirty="0" err="1">
                <a:latin typeface="Calibri Light"/>
                <a:cs typeface="Calibri Light"/>
              </a:rPr>
              <a:t>wrażliwość</a:t>
            </a:r>
            <a:r>
              <a:rPr lang="en-US" dirty="0">
                <a:latin typeface="Calibri Light"/>
                <a:cs typeface="Calibri Light"/>
              </a:rPr>
              <a:t>,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pl-PL" dirty="0" smtClean="0">
                <a:latin typeface="Calibri Light"/>
                <a:cs typeface="Calibri Light"/>
              </a:rPr>
              <a:t> </a:t>
            </a:r>
            <a:r>
              <a:rPr lang="en-US" dirty="0" err="1" smtClean="0">
                <a:latin typeface="Calibri Light"/>
                <a:cs typeface="Calibri Light"/>
              </a:rPr>
              <a:t>zwiększa</a:t>
            </a:r>
            <a:r>
              <a:rPr lang="en-US" dirty="0" smtClean="0">
                <a:latin typeface="Calibri Light"/>
                <a:cs typeface="Calibri Light"/>
              </a:rPr>
              <a:t> </a:t>
            </a:r>
            <a:r>
              <a:rPr lang="en-US" dirty="0" err="1">
                <a:latin typeface="Calibri Light"/>
                <a:cs typeface="Calibri Light"/>
              </a:rPr>
              <a:t>zdolności</a:t>
            </a:r>
            <a:r>
              <a:rPr lang="en-US" dirty="0">
                <a:latin typeface="Calibri Light"/>
                <a:cs typeface="Calibri Light"/>
              </a:rPr>
              <a:t> </a:t>
            </a:r>
            <a:r>
              <a:rPr lang="pl-PL" dirty="0" smtClean="0">
                <a:latin typeface="Calibri Light"/>
                <a:cs typeface="Calibri Light"/>
              </a:rPr>
              <a:t> </a:t>
            </a:r>
          </a:p>
          <a:p>
            <a:pPr>
              <a:buNone/>
            </a:pPr>
            <a:r>
              <a:rPr lang="pl-PL" dirty="0" smtClean="0">
                <a:latin typeface="Calibri Light"/>
                <a:cs typeface="Calibri Light"/>
              </a:rPr>
              <a:t>	  </a:t>
            </a:r>
            <a:r>
              <a:rPr lang="en-US" dirty="0" err="1" smtClean="0">
                <a:latin typeface="Calibri Light"/>
                <a:cs typeface="Calibri Light"/>
              </a:rPr>
              <a:t>analityczne</a:t>
            </a:r>
            <a:r>
              <a:rPr lang="en-US" dirty="0">
                <a:latin typeface="Calibri Light"/>
                <a:cs typeface="Calibri Light"/>
              </a:rPr>
              <a:t>,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pl-PL" dirty="0" smtClean="0">
                <a:latin typeface="Calibri Light"/>
                <a:cs typeface="Calibri Light"/>
              </a:rPr>
              <a:t> </a:t>
            </a:r>
            <a:r>
              <a:rPr lang="en-US" dirty="0" err="1" smtClean="0">
                <a:latin typeface="Calibri Light"/>
                <a:cs typeface="Calibri Light"/>
              </a:rPr>
              <a:t>kształtuje</a:t>
            </a:r>
            <a:r>
              <a:rPr lang="en-US" dirty="0" smtClean="0">
                <a:latin typeface="Calibri Light"/>
                <a:cs typeface="Calibri Light"/>
              </a:rPr>
              <a:t> </a:t>
            </a:r>
            <a:r>
              <a:rPr lang="en-US" dirty="0" err="1">
                <a:latin typeface="Calibri Light"/>
                <a:cs typeface="Calibri Light"/>
              </a:rPr>
              <a:t>osobowość</a:t>
            </a:r>
            <a:r>
              <a:rPr lang="en-US" dirty="0">
                <a:latin typeface="Calibri Light"/>
                <a:cs typeface="Calibri Light"/>
              </a:rPr>
              <a:t>,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pl-PL" dirty="0" smtClean="0">
                <a:latin typeface="Calibri Light"/>
                <a:cs typeface="Calibri" panose="020F0502020204030204"/>
              </a:rPr>
              <a:t> </a:t>
            </a:r>
            <a:r>
              <a:rPr lang="en-US" dirty="0" smtClean="0">
                <a:latin typeface="Calibri Light"/>
                <a:cs typeface="Calibri" panose="020F0502020204030204"/>
              </a:rPr>
              <a:t>a </a:t>
            </a:r>
            <a:r>
              <a:rPr lang="en-US" dirty="0">
                <a:latin typeface="Calibri Light"/>
                <a:cs typeface="Calibri" panose="020F0502020204030204"/>
              </a:rPr>
              <a:t>co </a:t>
            </a:r>
            <a:r>
              <a:rPr lang="en-US" dirty="0" err="1">
                <a:latin typeface="Calibri Light"/>
                <a:cs typeface="Calibri" panose="020F0502020204030204"/>
              </a:rPr>
              <a:t>najważniejsze</a:t>
            </a:r>
            <a:r>
              <a:rPr lang="en-US" dirty="0">
                <a:latin typeface="Calibri Light"/>
                <a:cs typeface="Calibri" panose="020F0502020204030204"/>
              </a:rPr>
              <a:t> </a:t>
            </a:r>
            <a:r>
              <a:rPr lang="en-US" dirty="0" err="1" smtClean="0">
                <a:latin typeface="Calibri Light"/>
                <a:ea typeface="+mn-lt"/>
                <a:cs typeface="+mn-lt"/>
              </a:rPr>
              <a:t>sprawia</a:t>
            </a:r>
            <a:endParaRPr lang="pl-PL" dirty="0" smtClean="0">
              <a:latin typeface="Calibri Light"/>
              <a:ea typeface="+mn-lt"/>
              <a:cs typeface="+mn-lt"/>
            </a:endParaRPr>
          </a:p>
          <a:p>
            <a:pPr>
              <a:buNone/>
            </a:pPr>
            <a:r>
              <a:rPr lang="pl-PL" dirty="0" smtClean="0">
                <a:latin typeface="Calibri Light"/>
                <a:ea typeface="+mn-lt"/>
                <a:cs typeface="+mn-lt"/>
              </a:rPr>
              <a:t>	  </a:t>
            </a:r>
            <a:r>
              <a:rPr lang="en-US" dirty="0" err="1" smtClean="0">
                <a:latin typeface="Calibri Light"/>
                <a:ea typeface="+mn-lt"/>
                <a:cs typeface="+mn-lt"/>
              </a:rPr>
              <a:t>przyjemność</a:t>
            </a:r>
            <a:r>
              <a:rPr lang="en-US" dirty="0">
                <a:latin typeface="Calibri Light"/>
                <a:ea typeface="+mn-lt"/>
                <a:cs typeface="+mn-lt"/>
              </a:rPr>
              <a:t>!</a:t>
            </a:r>
          </a:p>
          <a:p>
            <a:pPr>
              <a:buFont typeface="Wingdings" panose="020B0604020202020204" pitchFamily="34" charset="0"/>
              <a:buChar char="v"/>
            </a:pPr>
            <a:endParaRPr lang="en-US" dirty="0"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v"/>
            </a:pPr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v"/>
            </a:pPr>
            <a:endParaRPr lang="en-US" sz="20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151089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112</Words>
  <Application>Microsoft Office PowerPoint</Application>
  <PresentationFormat>Panoramiczny</PresentationFormat>
  <Paragraphs>45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Motyw pakietu Office</vt:lpstr>
      <vt:lpstr>DLACZEGO WARTO CZYTAĆ KSIĄŻKI? </vt:lpstr>
      <vt:lpstr>Ludzie a czytanie książek</vt:lpstr>
      <vt:lpstr>Poszerza słownictwo </vt:lpstr>
      <vt:lpstr>Poprawia pamięć </vt:lpstr>
      <vt:lpstr>Inspiruje  i rozwija wyobraźnię  </vt:lpstr>
      <vt:lpstr>Nauka nowego języka</vt:lpstr>
      <vt:lpstr>Poprawia skupienie  i koncentrację </vt:lpstr>
      <vt:lpstr>Uspokaja  i poprawia sen</vt:lpstr>
      <vt:lpstr>Inne zalety czytania:</vt:lpstr>
      <vt:lpstr>DZIĘKUJEMY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SP4</dc:creator>
  <cp:lastModifiedBy>Windows User</cp:lastModifiedBy>
  <cp:revision>375</cp:revision>
  <dcterms:created xsi:type="dcterms:W3CDTF">2022-03-25T15:01:40Z</dcterms:created>
  <dcterms:modified xsi:type="dcterms:W3CDTF">2022-04-06T11:27:37Z</dcterms:modified>
</cp:coreProperties>
</file>